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12"/>
  </p:notesMasterIdLst>
  <p:handoutMasterIdLst>
    <p:handoutMasterId r:id="rId13"/>
  </p:handoutMasterIdLst>
  <p:sldIdLst>
    <p:sldId id="298" r:id="rId2"/>
    <p:sldId id="299" r:id="rId3"/>
    <p:sldId id="300" r:id="rId4"/>
    <p:sldId id="301" r:id="rId5"/>
    <p:sldId id="303" r:id="rId6"/>
    <p:sldId id="304" r:id="rId7"/>
    <p:sldId id="305" r:id="rId8"/>
    <p:sldId id="307" r:id="rId9"/>
    <p:sldId id="309" r:id="rId10"/>
    <p:sldId id="308" r:id="rId11"/>
  </p:sldIdLst>
  <p:sldSz cx="9144000" cy="6858000" type="screen4x3"/>
  <p:notesSz cx="6781800" cy="9918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22" autoAdjust="0"/>
    <p:restoredTop sz="94660"/>
  </p:normalViewPr>
  <p:slideViewPr>
    <p:cSldViewPr>
      <p:cViewPr varScale="1">
        <p:scale>
          <a:sx n="104" d="100"/>
          <a:sy n="104" d="100"/>
        </p:scale>
        <p:origin x="-25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780" cy="4959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1451" y="0"/>
            <a:ext cx="2938780" cy="495935"/>
          </a:xfrm>
          <a:prstGeom prst="rect">
            <a:avLst/>
          </a:prstGeom>
        </p:spPr>
        <p:txBody>
          <a:bodyPr vert="horz" lIns="91440" tIns="45720" rIns="91440" bIns="45720" rtlCol="0"/>
          <a:lstStyle>
            <a:lvl1pPr algn="r">
              <a:defRPr sz="1200"/>
            </a:lvl1pPr>
          </a:lstStyle>
          <a:p>
            <a:fld id="{84DE96EA-DDE8-41F2-81E4-A01DC9080409}" type="datetimeFigureOut">
              <a:rPr lang="en-GB" smtClean="0"/>
              <a:pPr/>
              <a:t>06/02/2012</a:t>
            </a:fld>
            <a:endParaRPr lang="en-GB"/>
          </a:p>
        </p:txBody>
      </p:sp>
      <p:sp>
        <p:nvSpPr>
          <p:cNvPr id="4" name="Footer Placeholder 3"/>
          <p:cNvSpPr>
            <a:spLocks noGrp="1"/>
          </p:cNvSpPr>
          <p:nvPr>
            <p:ph type="ftr" sz="quarter" idx="2"/>
          </p:nvPr>
        </p:nvSpPr>
        <p:spPr>
          <a:xfrm>
            <a:off x="0" y="9421044"/>
            <a:ext cx="2938780" cy="49593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1451" y="9421044"/>
            <a:ext cx="2938780" cy="495935"/>
          </a:xfrm>
          <a:prstGeom prst="rect">
            <a:avLst/>
          </a:prstGeom>
        </p:spPr>
        <p:txBody>
          <a:bodyPr vert="horz" lIns="91440" tIns="45720" rIns="91440" bIns="45720" rtlCol="0" anchor="b"/>
          <a:lstStyle>
            <a:lvl1pPr algn="r">
              <a:defRPr sz="1200"/>
            </a:lvl1pPr>
          </a:lstStyle>
          <a:p>
            <a:fld id="{6A505C0A-E758-4DDD-ACB1-00CB9F0F1144}"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780" cy="4959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1451" y="0"/>
            <a:ext cx="2938780" cy="495935"/>
          </a:xfrm>
          <a:prstGeom prst="rect">
            <a:avLst/>
          </a:prstGeom>
        </p:spPr>
        <p:txBody>
          <a:bodyPr vert="horz" lIns="91440" tIns="45720" rIns="91440" bIns="45720" rtlCol="0"/>
          <a:lstStyle>
            <a:lvl1pPr algn="r">
              <a:defRPr sz="1200"/>
            </a:lvl1pPr>
          </a:lstStyle>
          <a:p>
            <a:fld id="{6F019120-3D04-494B-9A5D-F437809198D1}" type="datetimeFigureOut">
              <a:rPr lang="en-US" smtClean="0"/>
              <a:pPr/>
              <a:t>2/6/2012</a:t>
            </a:fld>
            <a:endParaRPr lang="en-GB"/>
          </a:p>
        </p:txBody>
      </p:sp>
      <p:sp>
        <p:nvSpPr>
          <p:cNvPr id="4" name="Slide Image Placeholder 3"/>
          <p:cNvSpPr>
            <a:spLocks noGrp="1" noRot="1" noChangeAspect="1"/>
          </p:cNvSpPr>
          <p:nvPr>
            <p:ph type="sldImg" idx="2"/>
          </p:nvPr>
        </p:nvSpPr>
        <p:spPr>
          <a:xfrm>
            <a:off x="911225" y="744538"/>
            <a:ext cx="4959350" cy="371951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8180" y="4711383"/>
            <a:ext cx="5425440" cy="44634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1044"/>
            <a:ext cx="2938780" cy="49593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1451" y="9421044"/>
            <a:ext cx="2938780" cy="495935"/>
          </a:xfrm>
          <a:prstGeom prst="rect">
            <a:avLst/>
          </a:prstGeom>
        </p:spPr>
        <p:txBody>
          <a:bodyPr vert="horz" lIns="91440" tIns="45720" rIns="91440" bIns="45720" rtlCol="0" anchor="b"/>
          <a:lstStyle>
            <a:lvl1pPr algn="r">
              <a:defRPr sz="1200"/>
            </a:lvl1pPr>
          </a:lstStyle>
          <a:p>
            <a:fld id="{0BAC6B95-763D-44C5-9D4E-90B06CE5E7BF}"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BAC6B95-763D-44C5-9D4E-90B06CE5E7BF}" type="slidenum">
              <a:rPr lang="en-GB" smtClean="0"/>
              <a:pPr/>
              <a:t>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AE2C37A-9D4D-44C7-8395-1945654DB525}" type="datetime1">
              <a:rPr lang="en-US" smtClean="0"/>
              <a:pPr/>
              <a:t>2/6/2012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A11F47-09CE-4986-8740-8B656D2F71B8}"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226FA07-E79D-4B98-ADA1-43FF1AEE2E9C}" type="datetime1">
              <a:rPr lang="en-US" smtClean="0"/>
              <a:pPr/>
              <a:t>2/6/2012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A11F47-09CE-4986-8740-8B656D2F71B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A8C2F51-7477-4592-81D4-809EDF692BA3}" type="datetime1">
              <a:rPr lang="en-US" smtClean="0"/>
              <a:pPr/>
              <a:t>2/6/2012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A11F47-09CE-4986-8740-8B656D2F71B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269AAC7-C21B-46D3-AB64-9D68805A038A}" type="datetime1">
              <a:rPr lang="en-US" smtClean="0"/>
              <a:pPr/>
              <a:t>2/6/2012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A11F47-09CE-4986-8740-8B656D2F71B8}"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6ABBF3-FA6D-4E99-B557-5678AF39BF38}" type="datetime1">
              <a:rPr lang="en-US" smtClean="0"/>
              <a:pPr/>
              <a:t>2/6/2012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A11F47-09CE-4986-8740-8B656D2F71B8}"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EB5D87A-5369-44FD-9254-56E8F6CDCC2B}" type="datetime1">
              <a:rPr lang="en-US" smtClean="0"/>
              <a:pPr/>
              <a:t>2/6/2012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A11F47-09CE-4986-8740-8B656D2F71B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8B00251-DF63-4FDD-B9B6-F2C705C9212C}" type="datetime1">
              <a:rPr lang="en-US" smtClean="0"/>
              <a:pPr/>
              <a:t>2/6/2012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AA11F47-09CE-4986-8740-8B656D2F71B8}"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980D5EC-E0A1-41F2-8CB2-A0C40681E95C}" type="datetime1">
              <a:rPr lang="en-US" smtClean="0"/>
              <a:pPr/>
              <a:t>2/6/2012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AA11F47-09CE-4986-8740-8B656D2F71B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7BD67E-99B2-428C-B1B4-75F9CA156245}" type="datetime1">
              <a:rPr lang="en-US" smtClean="0"/>
              <a:pPr/>
              <a:t>2/6/2012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AA11F47-09CE-4986-8740-8B656D2F71B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AC3DB1-7985-4338-A5BB-0E63589069CC}" type="datetime1">
              <a:rPr lang="en-US" smtClean="0"/>
              <a:pPr/>
              <a:t>2/6/2012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A11F47-09CE-4986-8740-8B656D2F71B8}"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B9021E-ADF3-4E60-AE07-F41D8F3D4FB8}" type="datetime1">
              <a:rPr lang="en-US" smtClean="0"/>
              <a:pPr/>
              <a:t>2/6/2012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A11F47-09CE-4986-8740-8B656D2F71B8}"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AD40BE-4CFF-478C-AB82-1D1952D77B3A}" type="datetime1">
              <a:rPr lang="en-US" smtClean="0"/>
              <a:pPr/>
              <a:t>2/6/2012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A11F47-09CE-4986-8740-8B656D2F71B8}"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143000"/>
          </a:xfrm>
        </p:spPr>
        <p:txBody>
          <a:bodyPr>
            <a:normAutofit fontScale="90000"/>
          </a:bodyPr>
          <a:lstStyle/>
          <a:p>
            <a:r>
              <a:rPr lang="en-GB" sz="2800" dirty="0" smtClean="0"/>
              <a:t/>
            </a:r>
            <a:br>
              <a:rPr lang="en-GB" sz="2800" dirty="0" smtClean="0"/>
            </a:br>
            <a:r>
              <a:rPr lang="en-GB" sz="2800" dirty="0" smtClean="0"/>
              <a:t>(Russian) Examples of students’ online </a:t>
            </a:r>
            <a:br>
              <a:rPr lang="en-GB" sz="2800" dirty="0" smtClean="0"/>
            </a:br>
            <a:r>
              <a:rPr lang="en-GB" sz="2800" dirty="0" smtClean="0"/>
              <a:t>discussions with  elements of constructive feedback</a:t>
            </a:r>
            <a:endParaRPr lang="en-GB" sz="2800" dirty="0"/>
          </a:p>
        </p:txBody>
      </p:sp>
      <p:sp>
        <p:nvSpPr>
          <p:cNvPr id="3" name="Content Placeholder 2"/>
          <p:cNvSpPr>
            <a:spLocks noGrp="1"/>
          </p:cNvSpPr>
          <p:nvPr>
            <p:ph idx="1"/>
          </p:nvPr>
        </p:nvSpPr>
        <p:spPr/>
        <p:txBody>
          <a:bodyPr>
            <a:normAutofit fontScale="85000" lnSpcReduction="20000"/>
          </a:bodyPr>
          <a:lstStyle/>
          <a:p>
            <a:pPr lvl="0"/>
            <a:r>
              <a:rPr lang="it-IT" sz="1900" dirty="0" smtClean="0"/>
              <a:t>I like some vocabulary choices you made, for example when you say ‘</a:t>
            </a:r>
            <a:r>
              <a:rPr lang="ru-RU" sz="1900" dirty="0" smtClean="0"/>
              <a:t>Открывайте богатство Эрмитажа</a:t>
            </a:r>
            <a:r>
              <a:rPr lang="it-IT" sz="1900" dirty="0" smtClean="0"/>
              <a:t>’ in the first line of the list of highlights: it just conveys the message very well.</a:t>
            </a:r>
            <a:br>
              <a:rPr lang="it-IT" sz="1900" dirty="0" smtClean="0"/>
            </a:br>
            <a:endParaRPr lang="en-GB" sz="1900" dirty="0" smtClean="0"/>
          </a:p>
          <a:p>
            <a:pPr lvl="0"/>
            <a:r>
              <a:rPr lang="it-IT" sz="1900" dirty="0" smtClean="0"/>
              <a:t>Personally, in line 6 I would have used imperfective ‘</a:t>
            </a:r>
            <a:r>
              <a:rPr lang="ru-RU" sz="1900" dirty="0" smtClean="0"/>
              <a:t>показывает</a:t>
            </a:r>
            <a:r>
              <a:rPr lang="it-IT" sz="1900" dirty="0" smtClean="0"/>
              <a:t>’ instead of perfective ‘ </a:t>
            </a:r>
            <a:r>
              <a:rPr lang="ru-RU" sz="1900" dirty="0" smtClean="0"/>
              <a:t>покажет</a:t>
            </a:r>
            <a:r>
              <a:rPr lang="it-IT" sz="1900" dirty="0" smtClean="0"/>
              <a:t>’.</a:t>
            </a:r>
            <a:br>
              <a:rPr lang="it-IT" sz="1900" dirty="0" smtClean="0"/>
            </a:br>
            <a:endParaRPr lang="it-IT" sz="1900" dirty="0" smtClean="0"/>
          </a:p>
          <a:p>
            <a:r>
              <a:rPr lang="en-GB" sz="1900" dirty="0" smtClean="0"/>
              <a:t>I really liked the way you translated the bit about onion domes and canals and waterways and things although I agree with </a:t>
            </a:r>
            <a:r>
              <a:rPr lang="en-GB" sz="1900" dirty="0" err="1" smtClean="0"/>
              <a:t>Giorgia</a:t>
            </a:r>
            <a:r>
              <a:rPr lang="en-GB" sz="1900" dirty="0" smtClean="0"/>
              <a:t> about putting a comma before </a:t>
            </a:r>
            <a:r>
              <a:rPr lang="en-GB" sz="1900" dirty="0" err="1" smtClean="0"/>
              <a:t>kotorii</a:t>
            </a:r>
            <a:r>
              <a:rPr lang="en-GB" sz="1900" dirty="0" smtClean="0"/>
              <a:t>. Also remember that </a:t>
            </a:r>
            <a:r>
              <a:rPr lang="en-GB" sz="1900" dirty="0" err="1" smtClean="0"/>
              <a:t>zapad</a:t>
            </a:r>
            <a:r>
              <a:rPr lang="en-GB" sz="1900" dirty="0" smtClean="0"/>
              <a:t> uses '</a:t>
            </a:r>
            <a:r>
              <a:rPr lang="en-GB" sz="1900" dirty="0" err="1" smtClean="0"/>
              <a:t>na</a:t>
            </a:r>
            <a:r>
              <a:rPr lang="en-GB" sz="1900" dirty="0" smtClean="0"/>
              <a:t>' unless you make it into an adjective.</a:t>
            </a:r>
            <a:br>
              <a:rPr lang="en-GB" sz="1900" dirty="0" smtClean="0"/>
            </a:br>
            <a:endParaRPr lang="en-GB" sz="1900" dirty="0" smtClean="0"/>
          </a:p>
          <a:p>
            <a:pPr lvl="0"/>
            <a:r>
              <a:rPr lang="en-GB" sz="1900" dirty="0" smtClean="0"/>
              <a:t>I liked your translation and thought your first paragraph about how big Russia is, was particularly good. I wasn't so sure about your last sentence though- maybe you could just leave out '</a:t>
            </a:r>
            <a:r>
              <a:rPr lang="en-GB" sz="1900" dirty="0" err="1" smtClean="0"/>
              <a:t>vovsem</a:t>
            </a:r>
            <a:r>
              <a:rPr lang="en-GB" sz="1900" dirty="0" smtClean="0"/>
              <a:t> mire' completely? </a:t>
            </a:r>
            <a:br>
              <a:rPr lang="en-GB" sz="1900" dirty="0" smtClean="0"/>
            </a:br>
            <a:endParaRPr lang="en-GB" sz="1900" dirty="0" smtClean="0"/>
          </a:p>
          <a:p>
            <a:pPr lvl="0"/>
            <a:r>
              <a:rPr lang="en-GB" sz="1900" dirty="0" smtClean="0"/>
              <a:t>A very well written translation, it flows well and is short and snappy. Your use of imperatives is very good and I'm sure Elena will enjoy your prefixes! No glaring mistakes that I can see!</a:t>
            </a:r>
            <a:br>
              <a:rPr lang="en-GB" sz="1900" dirty="0" smtClean="0"/>
            </a:br>
            <a:endParaRPr lang="en-GB" sz="1900" dirty="0" smtClean="0"/>
          </a:p>
          <a:p>
            <a:pPr lvl="0"/>
            <a:r>
              <a:rPr lang="en-GB" sz="1900" dirty="0" smtClean="0"/>
              <a:t>Did you leave out a couple of the bullet points at the end -- the ones about the white nights and Novgorod?</a:t>
            </a:r>
          </a:p>
          <a:p>
            <a:pPr>
              <a:buNone/>
            </a:pPr>
            <a:r>
              <a:rPr lang="en-GB" sz="1800" dirty="0" smtClean="0"/>
              <a:t/>
            </a:r>
            <a:br>
              <a:rPr lang="en-GB" sz="1800" dirty="0" smtClean="0"/>
            </a:br>
            <a:endParaRPr lang="en-GB" sz="1800" dirty="0" smtClean="0"/>
          </a:p>
          <a:p>
            <a:pPr lvl="0"/>
            <a:endParaRPr lang="en-GB" sz="1800" dirty="0" smtClean="0"/>
          </a:p>
          <a:p>
            <a:endParaRPr lang="en-GB" sz="1800" dirty="0" smtClean="0"/>
          </a:p>
        </p:txBody>
      </p:sp>
      <p:sp>
        <p:nvSpPr>
          <p:cNvPr id="4" name="Footer Placeholder 3"/>
          <p:cNvSpPr>
            <a:spLocks noGrp="1"/>
          </p:cNvSpPr>
          <p:nvPr>
            <p:ph type="ftr" sz="quarter" idx="11"/>
          </p:nvPr>
        </p:nvSpPr>
        <p:spPr/>
        <p:txBody>
          <a:bodyPr/>
          <a:lstStyle/>
          <a:p>
            <a:r>
              <a:rPr lang="en-GB" dirty="0" smtClean="0"/>
              <a:t>Elena </a:t>
            </a:r>
            <a:r>
              <a:rPr lang="en-GB" dirty="0" err="1" smtClean="0"/>
              <a:t>McNeilly</a:t>
            </a:r>
            <a:r>
              <a:rPr lang="en-GB" dirty="0" smtClean="0"/>
              <a:t> </a:t>
            </a:r>
            <a:endParaRPr lang="en-GB" dirty="0"/>
          </a:p>
        </p:txBody>
      </p:sp>
      <p:pic>
        <p:nvPicPr>
          <p:cNvPr id="5" name="Picture 2" descr="logo-ltr"/>
          <p:cNvPicPr>
            <a:picLocks noChangeAspect="1" noChangeArrowheads="1"/>
          </p:cNvPicPr>
          <p:nvPr/>
        </p:nvPicPr>
        <p:blipFill>
          <a:blip r:embed="rId2" cstate="print"/>
          <a:srcRect/>
          <a:stretch>
            <a:fillRect/>
          </a:stretch>
        </p:blipFill>
        <p:spPr bwMode="auto">
          <a:xfrm>
            <a:off x="6781800" y="152400"/>
            <a:ext cx="2091040" cy="693738"/>
          </a:xfrm>
          <a:prstGeom prst="rect">
            <a:avLst/>
          </a:prstGeom>
          <a:noFill/>
          <a:ln w="9525">
            <a:noFill/>
            <a:miter lim="800000"/>
            <a:headEnd/>
            <a:tailEnd/>
          </a:ln>
        </p:spPr>
      </p:pic>
      <p:pic>
        <p:nvPicPr>
          <p:cNvPr id="6" name="Picture 5"/>
          <p:cNvPicPr>
            <a:picLocks noChangeAspect="1"/>
          </p:cNvPicPr>
          <p:nvPr/>
        </p:nvPicPr>
        <p:blipFill>
          <a:blip r:embed="rId3" cstate="print"/>
          <a:stretch>
            <a:fillRect/>
          </a:stretch>
        </p:blipFill>
        <p:spPr>
          <a:xfrm>
            <a:off x="304800" y="152400"/>
            <a:ext cx="6350000" cy="6477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800" dirty="0" smtClean="0"/>
              <a:t/>
            </a:r>
            <a:br>
              <a:rPr lang="en-GB" sz="2800" dirty="0" smtClean="0"/>
            </a:br>
            <a:r>
              <a:rPr lang="en-GB" sz="2800" dirty="0" smtClean="0"/>
              <a:t/>
            </a:r>
            <a:br>
              <a:rPr lang="en-GB" sz="2800" dirty="0" smtClean="0"/>
            </a:br>
            <a:r>
              <a:rPr lang="en-GB" sz="2800" dirty="0" smtClean="0"/>
              <a:t>(Italian) Course evaluation form</a:t>
            </a:r>
            <a:r>
              <a:rPr lang="en-GB" sz="2400" dirty="0" smtClean="0"/>
              <a:t> (continued)</a:t>
            </a:r>
            <a:endParaRPr lang="en-GB" sz="2800" dirty="0"/>
          </a:p>
        </p:txBody>
      </p:sp>
      <p:sp>
        <p:nvSpPr>
          <p:cNvPr id="3" name="Content Placeholder 2"/>
          <p:cNvSpPr>
            <a:spLocks noGrp="1"/>
          </p:cNvSpPr>
          <p:nvPr>
            <p:ph idx="1"/>
          </p:nvPr>
        </p:nvSpPr>
        <p:spPr>
          <a:xfrm>
            <a:off x="457200" y="1676400"/>
            <a:ext cx="8229600" cy="4449763"/>
          </a:xfrm>
        </p:spPr>
        <p:txBody>
          <a:bodyPr>
            <a:normAutofit fontScale="92500" lnSpcReduction="10000"/>
          </a:bodyPr>
          <a:lstStyle/>
          <a:p>
            <a:pPr>
              <a:buNone/>
            </a:pPr>
            <a:r>
              <a:rPr lang="en-GB" sz="1400" b="1" dirty="0" smtClean="0"/>
              <a:t>How would you describe the quality of INTERACTION between YOU and YOUR COLLEAGUES as offered by the online forum facility, compared to classroom only?</a:t>
            </a:r>
          </a:p>
          <a:p>
            <a:pPr>
              <a:buNone/>
            </a:pPr>
            <a:r>
              <a:rPr lang="en-GB" sz="1400" dirty="0" smtClean="0"/>
              <a:t>"People talk to people they're not necessarily friends with on the forum which they might not do in class."</a:t>
            </a:r>
          </a:p>
          <a:p>
            <a:pPr>
              <a:buNone/>
            </a:pPr>
            <a:r>
              <a:rPr lang="en-GB" sz="1400" dirty="0" smtClean="0"/>
              <a:t>"Very good, and positive/constructive. Never destructive. Not everyone comments on everyone's work, but that is a good thing."</a:t>
            </a:r>
          </a:p>
          <a:p>
            <a:pPr>
              <a:buNone/>
            </a:pPr>
            <a:r>
              <a:rPr lang="en-GB" sz="1400" dirty="0" smtClean="0"/>
              <a:t>"On the whole those who did comment offered constructive criticism and praise in line with guidelines tutors gave us for commenting but some people wrote very short comments."</a:t>
            </a:r>
          </a:p>
          <a:p>
            <a:pPr>
              <a:buNone/>
            </a:pPr>
            <a:r>
              <a:rPr lang="en-GB" sz="1400" dirty="0" smtClean="0"/>
              <a:t>"It is an effective way of getting students to interact and make constructive criticisms."</a:t>
            </a:r>
          </a:p>
          <a:p>
            <a:pPr>
              <a:buNone/>
            </a:pPr>
            <a:r>
              <a:rPr lang="en-GB" sz="1400" dirty="0" smtClean="0"/>
              <a:t>"Very detailed and people say what they think, which is not usually the case when in class!"</a:t>
            </a:r>
          </a:p>
          <a:p>
            <a:pPr>
              <a:buNone/>
            </a:pPr>
            <a:r>
              <a:rPr lang="en-GB" sz="1400" dirty="0" smtClean="0"/>
              <a:t>"It was restricted because of the ""anonymous"" option as I probably would have found interacting easier if I knew who was posting."</a:t>
            </a:r>
          </a:p>
          <a:p>
            <a:pPr>
              <a:buNone/>
            </a:pPr>
            <a:r>
              <a:rPr lang="en-GB" sz="1400" dirty="0" smtClean="0"/>
              <a:t>"Almost better than in class because normally people are afraid to speak out"</a:t>
            </a:r>
          </a:p>
          <a:p>
            <a:pPr>
              <a:buNone/>
            </a:pPr>
            <a:r>
              <a:rPr lang="en-GB" sz="1400" dirty="0" smtClean="0"/>
              <a:t>"Higher among those who do post, but not everyone does post in detail."</a:t>
            </a:r>
          </a:p>
          <a:p>
            <a:pPr>
              <a:buNone/>
            </a:pPr>
            <a:r>
              <a:rPr lang="en-GB" sz="1400" dirty="0" smtClean="0"/>
              <a:t>"Normally very good. Everybody makes an effort to look and comment on translations etc."</a:t>
            </a:r>
          </a:p>
          <a:p>
            <a:pPr>
              <a:buNone/>
            </a:pPr>
            <a:r>
              <a:rPr lang="en-GB" sz="1400" dirty="0" smtClean="0"/>
              <a:t>"It was a really good way of speaking to people who I wouldn't necessarily speak to in lessons, and the feedback and comments were all really helpful and friendly so </a:t>
            </a:r>
            <a:r>
              <a:rPr lang="en-GB" sz="1400" dirty="0" err="1" smtClean="0"/>
              <a:t>i</a:t>
            </a:r>
            <a:r>
              <a:rPr lang="en-GB" sz="1400" dirty="0" smtClean="0"/>
              <a:t> thought it improved interaction between me and my colleagues."</a:t>
            </a:r>
          </a:p>
          <a:p>
            <a:pPr>
              <a:buNone/>
            </a:pPr>
            <a:r>
              <a:rPr lang="en-GB" sz="1400" dirty="0" smtClean="0"/>
              <a:t>"obviously it is not the same as speaking face to face - but this is not always possible - we can't always be in the classroom"</a:t>
            </a:r>
          </a:p>
          <a:p>
            <a:pPr>
              <a:buNone/>
            </a:pPr>
            <a:r>
              <a:rPr lang="en-GB" sz="1400" dirty="0" smtClean="0"/>
              <a:t>"good, probably better than class"</a:t>
            </a:r>
          </a:p>
          <a:p>
            <a:pPr>
              <a:buNone/>
            </a:pPr>
            <a:r>
              <a:rPr lang="en-GB" sz="1400" dirty="0" smtClean="0"/>
              <a:t>"More confidence from those who need it.. as any online anonymity can provide!"</a:t>
            </a:r>
          </a:p>
          <a:p>
            <a:endParaRPr lang="en-GB" sz="1400" dirty="0"/>
          </a:p>
        </p:txBody>
      </p:sp>
      <p:sp>
        <p:nvSpPr>
          <p:cNvPr id="4" name="Footer Placeholder 3"/>
          <p:cNvSpPr>
            <a:spLocks noGrp="1"/>
          </p:cNvSpPr>
          <p:nvPr>
            <p:ph type="ftr" sz="quarter" idx="11"/>
          </p:nvPr>
        </p:nvSpPr>
        <p:spPr/>
        <p:txBody>
          <a:bodyPr/>
          <a:lstStyle/>
          <a:p>
            <a:r>
              <a:rPr lang="en-GB" dirty="0" smtClean="0"/>
              <a:t>Andrea </a:t>
            </a:r>
            <a:r>
              <a:rPr lang="en-GB" dirty="0" err="1" smtClean="0"/>
              <a:t>Zhok</a:t>
            </a:r>
            <a:endParaRPr lang="en-GB" dirty="0"/>
          </a:p>
        </p:txBody>
      </p:sp>
      <p:pic>
        <p:nvPicPr>
          <p:cNvPr id="5" name="Picture 2" descr="logo-ltr"/>
          <p:cNvPicPr>
            <a:picLocks noChangeAspect="1" noChangeArrowheads="1"/>
          </p:cNvPicPr>
          <p:nvPr/>
        </p:nvPicPr>
        <p:blipFill>
          <a:blip r:embed="rId2" cstate="print"/>
          <a:srcRect/>
          <a:stretch>
            <a:fillRect/>
          </a:stretch>
        </p:blipFill>
        <p:spPr bwMode="auto">
          <a:xfrm>
            <a:off x="7010400" y="228600"/>
            <a:ext cx="1872208" cy="621137"/>
          </a:xfrm>
          <a:prstGeom prst="rect">
            <a:avLst/>
          </a:prstGeom>
          <a:noFill/>
          <a:ln w="9525">
            <a:noFill/>
            <a:miter lim="800000"/>
            <a:headEnd/>
            <a:tailEnd/>
          </a:ln>
        </p:spPr>
      </p:pic>
      <p:pic>
        <p:nvPicPr>
          <p:cNvPr id="6" name="Picture 5"/>
          <p:cNvPicPr>
            <a:picLocks noChangeAspect="1"/>
          </p:cNvPicPr>
          <p:nvPr/>
        </p:nvPicPr>
        <p:blipFill>
          <a:blip r:embed="rId3" cstate="print"/>
          <a:stretch>
            <a:fillRect/>
          </a:stretch>
        </p:blipFill>
        <p:spPr>
          <a:xfrm>
            <a:off x="152400" y="152400"/>
            <a:ext cx="6350000" cy="6477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800" dirty="0" smtClean="0"/>
              <a:t/>
            </a:r>
            <a:br>
              <a:rPr lang="en-GB" sz="2800" dirty="0" smtClean="0"/>
            </a:br>
            <a:r>
              <a:rPr lang="en-GB" sz="2800" dirty="0" smtClean="0"/>
              <a:t/>
            </a:r>
            <a:br>
              <a:rPr lang="en-GB" sz="2800" dirty="0" smtClean="0"/>
            </a:br>
            <a:r>
              <a:rPr lang="en-GB" sz="2800" dirty="0" smtClean="0"/>
              <a:t>(Russian) Examples of e-moderating and </a:t>
            </a:r>
            <a:br>
              <a:rPr lang="en-GB" sz="2800" dirty="0" smtClean="0"/>
            </a:br>
            <a:r>
              <a:rPr lang="en-GB" sz="2800" dirty="0" smtClean="0"/>
              <a:t>Elena’s guidance on Blackboard</a:t>
            </a:r>
            <a:endParaRPr lang="en-GB" sz="2800" dirty="0"/>
          </a:p>
        </p:txBody>
      </p:sp>
      <p:sp>
        <p:nvSpPr>
          <p:cNvPr id="3" name="Content Placeholder 2"/>
          <p:cNvSpPr>
            <a:spLocks noGrp="1"/>
          </p:cNvSpPr>
          <p:nvPr>
            <p:ph idx="1"/>
          </p:nvPr>
        </p:nvSpPr>
        <p:spPr>
          <a:xfrm>
            <a:off x="457200" y="1676400"/>
            <a:ext cx="8229600" cy="4449763"/>
          </a:xfrm>
        </p:spPr>
        <p:txBody>
          <a:bodyPr>
            <a:normAutofit/>
          </a:bodyPr>
          <a:lstStyle/>
          <a:p>
            <a:r>
              <a:rPr lang="en-GB" sz="1400" dirty="0" smtClean="0"/>
              <a:t>Those of you who have already submitted translations, can now start reading and commenting on each other's work. Be constructive and comment on things you liked and on issues you would deal with differently. Make suggestions and share useful sites and resources. I have created separate threads for your group discussions so that it's easier for you to find all the comments. If you are still not sure how to start, please read examples of online discussions which you will find in the Course Documents folder. I will be logging on regularly to make sure there are no major issues. Elena</a:t>
            </a:r>
          </a:p>
          <a:p>
            <a:r>
              <a:rPr lang="en-GB" sz="1400" dirty="0" smtClean="0"/>
              <a:t>This is just to gently remind you that online discussion is an essential element of this course and you are expected to comment on other translations (discussion that's been taking place in Group 4 is a great example). Some of you are doing a fantastic job and I hope there will be more interesting and thought-provoking comments on your first practice piece. Elena</a:t>
            </a:r>
          </a:p>
          <a:p>
            <a:r>
              <a:rPr lang="en-GB" sz="1400" dirty="0" smtClean="0"/>
              <a:t>Thank you all for your thought-provoking contributions to the discussion of Practice Piece one. It turned out to be quite a tricky text  and we'll have plenty to talk about in class tomorrow. I shall then post my version of the translation on Blackboard. Elena</a:t>
            </a:r>
          </a:p>
          <a:p>
            <a:r>
              <a:rPr lang="en-GB" sz="1400" dirty="0" smtClean="0"/>
              <a:t>As we agreed at the beginning of the course, this time you will be working in a different team. This will make your experience more interesting as you will be able to see how other people go about resolving various translation challenges. I hope you enjoy working on your second practice piece and taking part in discussions. Elena</a:t>
            </a:r>
          </a:p>
          <a:p>
            <a:r>
              <a:rPr lang="en-GB" sz="1400" dirty="0" smtClean="0"/>
              <a:t>I have just read further excellent (I'd say professional) feedback posted by Teams 1 and 3. Team 2 - you have a couple of days left to post suggestions and comments on your friends' efforts. Elena</a:t>
            </a:r>
            <a:endParaRPr lang="en-GB" sz="1400" dirty="0"/>
          </a:p>
        </p:txBody>
      </p:sp>
      <p:sp>
        <p:nvSpPr>
          <p:cNvPr id="4" name="Footer Placeholder 3"/>
          <p:cNvSpPr>
            <a:spLocks noGrp="1"/>
          </p:cNvSpPr>
          <p:nvPr>
            <p:ph type="ftr" sz="quarter" idx="11"/>
          </p:nvPr>
        </p:nvSpPr>
        <p:spPr/>
        <p:txBody>
          <a:bodyPr/>
          <a:lstStyle/>
          <a:p>
            <a:r>
              <a:rPr lang="en-GB" dirty="0" smtClean="0"/>
              <a:t>Elena </a:t>
            </a:r>
            <a:r>
              <a:rPr lang="en-GB" dirty="0" err="1" smtClean="0"/>
              <a:t>McNeilly</a:t>
            </a:r>
            <a:endParaRPr lang="en-GB" dirty="0"/>
          </a:p>
        </p:txBody>
      </p:sp>
      <p:pic>
        <p:nvPicPr>
          <p:cNvPr id="5" name="Picture 2" descr="logo-ltr"/>
          <p:cNvPicPr>
            <a:picLocks noChangeAspect="1" noChangeArrowheads="1"/>
          </p:cNvPicPr>
          <p:nvPr/>
        </p:nvPicPr>
        <p:blipFill>
          <a:blip r:embed="rId2" cstate="print"/>
          <a:srcRect/>
          <a:stretch>
            <a:fillRect/>
          </a:stretch>
        </p:blipFill>
        <p:spPr bwMode="auto">
          <a:xfrm>
            <a:off x="7010400" y="228600"/>
            <a:ext cx="1872208" cy="621137"/>
          </a:xfrm>
          <a:prstGeom prst="rect">
            <a:avLst/>
          </a:prstGeom>
          <a:noFill/>
          <a:ln w="9525">
            <a:noFill/>
            <a:miter lim="800000"/>
            <a:headEnd/>
            <a:tailEnd/>
          </a:ln>
        </p:spPr>
      </p:pic>
      <p:pic>
        <p:nvPicPr>
          <p:cNvPr id="6" name="Picture 5"/>
          <p:cNvPicPr>
            <a:picLocks noChangeAspect="1"/>
          </p:cNvPicPr>
          <p:nvPr/>
        </p:nvPicPr>
        <p:blipFill>
          <a:blip r:embed="rId3" cstate="print"/>
          <a:stretch>
            <a:fillRect/>
          </a:stretch>
        </p:blipFill>
        <p:spPr>
          <a:xfrm>
            <a:off x="152400" y="152400"/>
            <a:ext cx="6350000" cy="6477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hangingPunct="0"/>
            <a:r>
              <a:rPr lang="en-GB" dirty="0" smtClean="0"/>
              <a:t/>
            </a:r>
            <a:br>
              <a:rPr lang="en-GB" dirty="0" smtClean="0"/>
            </a:br>
            <a:r>
              <a:rPr lang="en-GB" sz="3200" dirty="0" smtClean="0"/>
              <a:t> (Russian) Course evaluation form</a:t>
            </a:r>
            <a:r>
              <a:rPr lang="en-GB" dirty="0" smtClean="0"/>
              <a:t>  </a:t>
            </a:r>
            <a:br>
              <a:rPr lang="en-GB" dirty="0" smtClean="0"/>
            </a:br>
            <a:endParaRPr lang="en-GB" dirty="0"/>
          </a:p>
        </p:txBody>
      </p:sp>
      <p:sp>
        <p:nvSpPr>
          <p:cNvPr id="4" name="Text Placeholder 3"/>
          <p:cNvSpPr>
            <a:spLocks noGrp="1"/>
          </p:cNvSpPr>
          <p:nvPr>
            <p:ph type="body" idx="1"/>
          </p:nvPr>
        </p:nvSpPr>
        <p:spPr>
          <a:xfrm>
            <a:off x="357158" y="1071546"/>
            <a:ext cx="4040188" cy="854076"/>
          </a:xfrm>
        </p:spPr>
        <p:txBody>
          <a:bodyPr>
            <a:noAutofit/>
          </a:bodyPr>
          <a:lstStyle/>
          <a:p>
            <a:r>
              <a:rPr lang="en-GB" sz="1600" dirty="0" smtClean="0">
                <a:latin typeface="Arial" pitchFamily="34" charset="0"/>
                <a:cs typeface="Arial" pitchFamily="34" charset="0"/>
              </a:rPr>
              <a:t>Were blended learning objectives identified and expectations made clear</a:t>
            </a:r>
            <a:r>
              <a:rPr lang="en-GB" sz="1600" dirty="0" smtClean="0"/>
              <a:t>?</a:t>
            </a:r>
            <a:endParaRPr lang="en-GB" sz="1600" dirty="0"/>
          </a:p>
        </p:txBody>
      </p:sp>
      <p:sp>
        <p:nvSpPr>
          <p:cNvPr id="3" name="Content Placeholder 2"/>
          <p:cNvSpPr>
            <a:spLocks noGrp="1"/>
          </p:cNvSpPr>
          <p:nvPr>
            <p:ph sz="half" idx="2"/>
          </p:nvPr>
        </p:nvSpPr>
        <p:spPr/>
        <p:txBody>
          <a:bodyPr>
            <a:noAutofit/>
          </a:bodyPr>
          <a:lstStyle/>
          <a:p>
            <a:pPr hangingPunct="0">
              <a:buNone/>
            </a:pPr>
            <a:endParaRPr lang="en-GB" sz="1600" dirty="0"/>
          </a:p>
          <a:p>
            <a:pPr hangingPunct="0">
              <a:buNone/>
            </a:pPr>
            <a:r>
              <a:rPr lang="en-GB" sz="1600" dirty="0" smtClean="0"/>
              <a:t>6 students answered  simply ‘yes’; other </a:t>
            </a:r>
          </a:p>
          <a:p>
            <a:pPr hangingPunct="0">
              <a:buNone/>
            </a:pPr>
            <a:r>
              <a:rPr lang="en-GB" sz="1600" dirty="0" smtClean="0"/>
              <a:t>answers: ‘Definitely very clear’, ‘Yes, especially </a:t>
            </a:r>
          </a:p>
          <a:p>
            <a:pPr hangingPunct="0">
              <a:buNone/>
            </a:pPr>
            <a:r>
              <a:rPr lang="en-GB" sz="1600" dirty="0" smtClean="0"/>
              <a:t>having the marking criteria to hand, that </a:t>
            </a:r>
          </a:p>
          <a:p>
            <a:pPr hangingPunct="0">
              <a:buNone/>
            </a:pPr>
            <a:r>
              <a:rPr lang="en-GB" sz="1600" dirty="0" smtClean="0"/>
              <a:t>helped to clarify things sometimes’; ‘Yes, they </a:t>
            </a:r>
          </a:p>
          <a:p>
            <a:pPr hangingPunct="0">
              <a:buNone/>
            </a:pPr>
            <a:r>
              <a:rPr lang="en-GB" sz="1600" dirty="0" smtClean="0"/>
              <a:t>were identified from the very beginning, both </a:t>
            </a:r>
          </a:p>
          <a:p>
            <a:pPr hangingPunct="0">
              <a:buNone/>
            </a:pPr>
            <a:r>
              <a:rPr lang="en-GB" sz="1600" dirty="0" smtClean="0"/>
              <a:t>in terms of teaching objectives and </a:t>
            </a:r>
          </a:p>
          <a:p>
            <a:pPr hangingPunct="0">
              <a:buNone/>
            </a:pPr>
            <a:r>
              <a:rPr lang="en-GB" sz="1600" dirty="0" smtClean="0"/>
              <a:t>assessment’</a:t>
            </a:r>
            <a:br>
              <a:rPr lang="en-GB" sz="1600" dirty="0" smtClean="0"/>
            </a:br>
            <a:endParaRPr lang="en-GB" sz="1600" dirty="0" smtClean="0"/>
          </a:p>
          <a:p>
            <a:pPr hangingPunct="0">
              <a:buNone/>
            </a:pPr>
            <a:endParaRPr lang="en-GB" sz="1600" dirty="0" smtClean="0"/>
          </a:p>
          <a:p>
            <a:pPr hangingPunct="0">
              <a:buNone/>
            </a:pPr>
            <a:r>
              <a:rPr lang="en-GB" sz="1600" dirty="0" smtClean="0"/>
              <a:t/>
            </a:r>
            <a:br>
              <a:rPr lang="en-GB" sz="1600" dirty="0" smtClean="0"/>
            </a:br>
            <a:endParaRPr lang="en-GB" sz="1600" dirty="0" smtClean="0"/>
          </a:p>
          <a:p>
            <a:pPr hangingPunct="0"/>
            <a:endParaRPr lang="en-GB" sz="1600" dirty="0" smtClean="0"/>
          </a:p>
          <a:p>
            <a:pPr hangingPunct="0">
              <a:buNone/>
            </a:pPr>
            <a:endParaRPr lang="en-GB" sz="1600" dirty="0" smtClean="0"/>
          </a:p>
          <a:p>
            <a:pPr hangingPunct="0"/>
            <a:endParaRPr lang="en-GB" sz="1600" dirty="0"/>
          </a:p>
        </p:txBody>
      </p:sp>
      <p:sp>
        <p:nvSpPr>
          <p:cNvPr id="5" name="Text Placeholder 4"/>
          <p:cNvSpPr>
            <a:spLocks noGrp="1"/>
          </p:cNvSpPr>
          <p:nvPr>
            <p:ph type="body" sz="quarter" idx="3"/>
          </p:nvPr>
        </p:nvSpPr>
        <p:spPr/>
        <p:txBody>
          <a:bodyPr>
            <a:normAutofit fontScale="25000" lnSpcReduction="20000"/>
          </a:bodyPr>
          <a:lstStyle/>
          <a:p>
            <a:r>
              <a:rPr lang="en-GB" sz="6400" dirty="0" smtClean="0">
                <a:latin typeface="Arial" pitchFamily="34" charset="0"/>
                <a:cs typeface="Arial" pitchFamily="34" charset="0"/>
              </a:rPr>
              <a:t>In comparison to standard classroom-based courses, what was the most effective aspect of this blended learning course</a:t>
            </a:r>
            <a:r>
              <a:rPr lang="en-GB" sz="6400" dirty="0" smtClean="0"/>
              <a:t>?</a:t>
            </a:r>
          </a:p>
          <a:p>
            <a:endParaRPr lang="en-GB" sz="1600" dirty="0"/>
          </a:p>
        </p:txBody>
      </p:sp>
      <p:sp>
        <p:nvSpPr>
          <p:cNvPr id="6" name="Content Placeholder 5"/>
          <p:cNvSpPr>
            <a:spLocks noGrp="1"/>
          </p:cNvSpPr>
          <p:nvPr>
            <p:ph sz="quarter" idx="4"/>
          </p:nvPr>
        </p:nvSpPr>
        <p:spPr>
          <a:xfrm>
            <a:off x="4572000" y="1143000"/>
            <a:ext cx="4041775" cy="4084623"/>
          </a:xfrm>
        </p:spPr>
        <p:txBody>
          <a:bodyPr>
            <a:noAutofit/>
          </a:bodyPr>
          <a:lstStyle/>
          <a:p>
            <a:pPr>
              <a:buNone/>
            </a:pPr>
            <a:endParaRPr lang="en-GB" sz="1400" dirty="0" smtClean="0"/>
          </a:p>
          <a:p>
            <a:pPr>
              <a:buNone/>
            </a:pPr>
            <a:endParaRPr lang="en-GB" sz="1400" dirty="0"/>
          </a:p>
          <a:p>
            <a:pPr>
              <a:buNone/>
            </a:pPr>
            <a:endParaRPr lang="en-GB" sz="1400" dirty="0" smtClean="0"/>
          </a:p>
          <a:p>
            <a:pPr>
              <a:buNone/>
            </a:pPr>
            <a:endParaRPr lang="en-GB" sz="1400" dirty="0"/>
          </a:p>
          <a:p>
            <a:pPr>
              <a:buNone/>
            </a:pPr>
            <a:r>
              <a:rPr lang="en-GB" sz="1400" dirty="0" smtClean="0"/>
              <a:t>‘We had more time to reflect and share our</a:t>
            </a:r>
          </a:p>
          <a:p>
            <a:pPr>
              <a:buNone/>
            </a:pPr>
            <a:r>
              <a:rPr lang="en-GB" sz="1400" dirty="0" smtClean="0"/>
              <a:t>points of view’; ’Seeing how other people solved</a:t>
            </a:r>
          </a:p>
          <a:p>
            <a:pPr>
              <a:buNone/>
            </a:pPr>
            <a:r>
              <a:rPr lang="en-GB" sz="1400" dirty="0" smtClean="0"/>
              <a:t>their problems was very useful and it made you</a:t>
            </a:r>
          </a:p>
          <a:p>
            <a:pPr>
              <a:buNone/>
            </a:pPr>
            <a:r>
              <a:rPr lang="en-GB" sz="1400" dirty="0" smtClean="0"/>
              <a:t>look at your own work more carefully’; ‘Allowed</a:t>
            </a:r>
          </a:p>
          <a:p>
            <a:pPr>
              <a:buNone/>
            </a:pPr>
            <a:r>
              <a:rPr lang="en-GB" sz="1400" dirty="0" smtClean="0"/>
              <a:t>me to work more independently; ‘Made it easier for </a:t>
            </a:r>
          </a:p>
          <a:p>
            <a:pPr>
              <a:buNone/>
            </a:pPr>
            <a:r>
              <a:rPr lang="en-GB" sz="1400" dirty="0" smtClean="0"/>
              <a:t>me to see what we needed to study/learn; </a:t>
            </a:r>
          </a:p>
          <a:p>
            <a:pPr>
              <a:buNone/>
            </a:pPr>
            <a:r>
              <a:rPr lang="en-GB" sz="1400" dirty="0" smtClean="0"/>
              <a:t>‘encouraged group participation outside the </a:t>
            </a:r>
          </a:p>
          <a:p>
            <a:pPr>
              <a:buNone/>
            </a:pPr>
            <a:r>
              <a:rPr lang="en-GB" sz="1400" dirty="0" smtClean="0"/>
              <a:t>classroom’; ‘Opportunity to  discuss tricky bits with</a:t>
            </a:r>
          </a:p>
          <a:p>
            <a:pPr>
              <a:buNone/>
            </a:pPr>
            <a:r>
              <a:rPr lang="en-GB" sz="1400" dirty="0" smtClean="0"/>
              <a:t>other students, to get different  views on problems’; </a:t>
            </a:r>
          </a:p>
          <a:p>
            <a:pPr>
              <a:buNone/>
            </a:pPr>
            <a:r>
              <a:rPr lang="en-GB" sz="1400" dirty="0" smtClean="0"/>
              <a:t>‘Discussions on Blackboard were very useful to </a:t>
            </a:r>
          </a:p>
          <a:p>
            <a:pPr>
              <a:buNone/>
            </a:pPr>
            <a:r>
              <a:rPr lang="en-GB" sz="1400" dirty="0" smtClean="0"/>
              <a:t>Learn how to analyse a translation’;‘ Having work </a:t>
            </a:r>
          </a:p>
          <a:p>
            <a:pPr>
              <a:buNone/>
            </a:pPr>
            <a:r>
              <a:rPr lang="en-GB" sz="1400" dirty="0" smtClean="0"/>
              <a:t>With other students, not just individually’; ’Posting</a:t>
            </a:r>
          </a:p>
          <a:p>
            <a:pPr>
              <a:buNone/>
            </a:pPr>
            <a:r>
              <a:rPr lang="en-GB" sz="1400" dirty="0" smtClean="0"/>
              <a:t>our  translations on Blackboard and discussion each </a:t>
            </a:r>
          </a:p>
          <a:p>
            <a:pPr>
              <a:buNone/>
            </a:pPr>
            <a:r>
              <a:rPr lang="en-GB" sz="1400" dirty="0" smtClean="0"/>
              <a:t>other’s work regularly was an challenging way of </a:t>
            </a:r>
          </a:p>
          <a:p>
            <a:pPr>
              <a:buNone/>
            </a:pPr>
            <a:r>
              <a:rPr lang="en-GB" sz="1400" dirty="0" smtClean="0"/>
              <a:t>confronting each other constructively’. </a:t>
            </a:r>
          </a:p>
        </p:txBody>
      </p:sp>
      <p:sp>
        <p:nvSpPr>
          <p:cNvPr id="7" name="Footer Placeholder 6"/>
          <p:cNvSpPr>
            <a:spLocks noGrp="1"/>
          </p:cNvSpPr>
          <p:nvPr>
            <p:ph type="ftr" sz="quarter" idx="11"/>
          </p:nvPr>
        </p:nvSpPr>
        <p:spPr/>
        <p:txBody>
          <a:bodyPr/>
          <a:lstStyle/>
          <a:p>
            <a:r>
              <a:rPr lang="en-GB" dirty="0" smtClean="0"/>
              <a:t>Elena </a:t>
            </a:r>
            <a:r>
              <a:rPr lang="en-GB" dirty="0" err="1" smtClean="0"/>
              <a:t>McNeilly</a:t>
            </a:r>
            <a:endParaRPr lang="en-GB" dirty="0"/>
          </a:p>
        </p:txBody>
      </p:sp>
      <p:pic>
        <p:nvPicPr>
          <p:cNvPr id="8" name="Picture 2" descr="logo-ltr"/>
          <p:cNvPicPr>
            <a:picLocks noChangeAspect="1" noChangeArrowheads="1"/>
          </p:cNvPicPr>
          <p:nvPr/>
        </p:nvPicPr>
        <p:blipFill>
          <a:blip r:embed="rId3" cstate="print"/>
          <a:srcRect/>
          <a:stretch>
            <a:fillRect/>
          </a:stretch>
        </p:blipFill>
        <p:spPr bwMode="auto">
          <a:xfrm>
            <a:off x="6477000" y="152400"/>
            <a:ext cx="1600200" cy="467073"/>
          </a:xfrm>
          <a:prstGeom prst="rect">
            <a:avLst/>
          </a:prstGeom>
          <a:noFill/>
          <a:ln w="9525">
            <a:noFill/>
            <a:miter lim="800000"/>
            <a:headEnd/>
            <a:tailEnd/>
          </a:ln>
        </p:spPr>
      </p:pic>
      <p:pic>
        <p:nvPicPr>
          <p:cNvPr id="9" name="Picture 8"/>
          <p:cNvPicPr>
            <a:picLocks noChangeAspect="1"/>
          </p:cNvPicPr>
          <p:nvPr/>
        </p:nvPicPr>
        <p:blipFill>
          <a:blip r:embed="rId4" cstate="print"/>
          <a:stretch>
            <a:fillRect/>
          </a:stretch>
        </p:blipFill>
        <p:spPr>
          <a:xfrm>
            <a:off x="0" y="152400"/>
            <a:ext cx="5715000" cy="4572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t/>
            </a:r>
            <a:br>
              <a:rPr lang="en-GB" sz="2800" dirty="0" smtClean="0"/>
            </a:br>
            <a:r>
              <a:rPr lang="en-GB" sz="2800" dirty="0" smtClean="0"/>
              <a:t> (Russian) Course evaluation form (continued) </a:t>
            </a:r>
            <a:br>
              <a:rPr lang="en-GB" sz="2800" dirty="0" smtClean="0"/>
            </a:br>
            <a:endParaRPr lang="en-GB" sz="2800" dirty="0"/>
          </a:p>
        </p:txBody>
      </p:sp>
      <p:sp>
        <p:nvSpPr>
          <p:cNvPr id="4" name="Text Placeholder 3"/>
          <p:cNvSpPr>
            <a:spLocks noGrp="1"/>
          </p:cNvSpPr>
          <p:nvPr>
            <p:ph type="body" idx="1"/>
          </p:nvPr>
        </p:nvSpPr>
        <p:spPr>
          <a:xfrm>
            <a:off x="428596" y="1285860"/>
            <a:ext cx="4040188" cy="639762"/>
          </a:xfrm>
        </p:spPr>
        <p:txBody>
          <a:bodyPr>
            <a:normAutofit fontScale="25000" lnSpcReduction="20000"/>
          </a:bodyPr>
          <a:lstStyle/>
          <a:p>
            <a:endParaRPr lang="en-GB" sz="1600" dirty="0" smtClean="0"/>
          </a:p>
          <a:p>
            <a:endParaRPr lang="en-GB" sz="3800" dirty="0" smtClean="0"/>
          </a:p>
          <a:p>
            <a:r>
              <a:rPr lang="en-GB" sz="7200" dirty="0" smtClean="0"/>
              <a:t>What was the most enjoyable aspect of this blended learning course?</a:t>
            </a:r>
          </a:p>
          <a:p>
            <a:endParaRPr lang="en-GB" sz="3800" dirty="0"/>
          </a:p>
        </p:txBody>
      </p:sp>
      <p:sp>
        <p:nvSpPr>
          <p:cNvPr id="3" name="Content Placeholder 2"/>
          <p:cNvSpPr>
            <a:spLocks noGrp="1"/>
          </p:cNvSpPr>
          <p:nvPr>
            <p:ph sz="half" idx="2"/>
          </p:nvPr>
        </p:nvSpPr>
        <p:spPr/>
        <p:txBody>
          <a:bodyPr>
            <a:normAutofit/>
          </a:bodyPr>
          <a:lstStyle/>
          <a:p>
            <a:pPr hangingPunct="0">
              <a:buNone/>
            </a:pPr>
            <a:r>
              <a:rPr lang="en-GB" sz="1400" dirty="0" smtClean="0"/>
              <a:t>‘Feeling an improvement in translation skills’; </a:t>
            </a:r>
          </a:p>
          <a:p>
            <a:pPr hangingPunct="0">
              <a:buNone/>
            </a:pPr>
            <a:r>
              <a:rPr lang="en-GB" sz="1400" dirty="0" smtClean="0"/>
              <a:t>‘Reading other translations made me take a look at </a:t>
            </a:r>
          </a:p>
          <a:p>
            <a:pPr hangingPunct="0">
              <a:buNone/>
            </a:pPr>
            <a:r>
              <a:rPr lang="en-GB" sz="1400" dirty="0" smtClean="0"/>
              <a:t>my weaknesses and correct my mistakes’; </a:t>
            </a:r>
          </a:p>
          <a:p>
            <a:pPr hangingPunct="0">
              <a:buNone/>
            </a:pPr>
            <a:r>
              <a:rPr lang="en-GB" sz="1400" dirty="0" smtClean="0"/>
              <a:t>‘Interacting with my classmates in a active way and </a:t>
            </a:r>
          </a:p>
          <a:p>
            <a:pPr hangingPunct="0">
              <a:buNone/>
            </a:pPr>
            <a:r>
              <a:rPr lang="en-GB" sz="1400" dirty="0" smtClean="0"/>
              <a:t>dealing with different subjects’; ‘Online is fine but </a:t>
            </a:r>
          </a:p>
          <a:p>
            <a:pPr hangingPunct="0">
              <a:buNone/>
            </a:pPr>
            <a:r>
              <a:rPr lang="en-GB" sz="1400" dirty="0" smtClean="0"/>
              <a:t>the classroom exercises revising the tasks submitted </a:t>
            </a:r>
          </a:p>
          <a:p>
            <a:pPr hangingPunct="0">
              <a:buNone/>
            </a:pPr>
            <a:r>
              <a:rPr lang="en-GB" sz="1400" dirty="0" smtClean="0"/>
              <a:t>on Bb  were extremely useful and enjoyable’; </a:t>
            </a:r>
          </a:p>
          <a:p>
            <a:pPr hangingPunct="0">
              <a:buNone/>
            </a:pPr>
            <a:r>
              <a:rPr lang="en-GB" sz="1400" dirty="0" smtClean="0"/>
              <a:t>‘Translate some very interesting and challenging </a:t>
            </a:r>
          </a:p>
          <a:p>
            <a:pPr hangingPunct="0">
              <a:buNone/>
            </a:pPr>
            <a:r>
              <a:rPr lang="en-GB" sz="1400" dirty="0" smtClean="0"/>
              <a:t>articles’; ’Reading others’ translations’;’  Talking </a:t>
            </a:r>
          </a:p>
          <a:p>
            <a:pPr hangingPunct="0">
              <a:buNone/>
            </a:pPr>
            <a:r>
              <a:rPr lang="en-GB" sz="1400" dirty="0" smtClean="0"/>
              <a:t>about  translations in class’; ‘Online  discussions’; </a:t>
            </a:r>
          </a:p>
          <a:p>
            <a:pPr hangingPunct="0">
              <a:buNone/>
            </a:pPr>
            <a:r>
              <a:rPr lang="en-GB" sz="1400" dirty="0" smtClean="0"/>
              <a:t>‘Seeing improvements in my language skills’.</a:t>
            </a:r>
          </a:p>
          <a:p>
            <a:endParaRPr lang="en-GB" dirty="0"/>
          </a:p>
        </p:txBody>
      </p:sp>
      <p:sp>
        <p:nvSpPr>
          <p:cNvPr id="5" name="Text Placeholder 4"/>
          <p:cNvSpPr>
            <a:spLocks noGrp="1"/>
          </p:cNvSpPr>
          <p:nvPr>
            <p:ph type="body" sz="quarter" idx="3"/>
          </p:nvPr>
        </p:nvSpPr>
        <p:spPr>
          <a:xfrm>
            <a:off x="4643438" y="1428736"/>
            <a:ext cx="4041775" cy="639762"/>
          </a:xfrm>
        </p:spPr>
        <p:txBody>
          <a:bodyPr>
            <a:noAutofit/>
          </a:bodyPr>
          <a:lstStyle/>
          <a:p>
            <a:r>
              <a:rPr lang="en-GB" sz="1800" dirty="0" smtClean="0"/>
              <a:t>What suggestions can you provide to help strengthen this blended learning course?</a:t>
            </a:r>
            <a:endParaRPr lang="en-GB" sz="1800" dirty="0"/>
          </a:p>
        </p:txBody>
      </p:sp>
      <p:sp>
        <p:nvSpPr>
          <p:cNvPr id="6" name="Content Placeholder 5"/>
          <p:cNvSpPr>
            <a:spLocks noGrp="1"/>
          </p:cNvSpPr>
          <p:nvPr>
            <p:ph sz="quarter" idx="4"/>
          </p:nvPr>
        </p:nvSpPr>
        <p:spPr/>
        <p:txBody>
          <a:bodyPr>
            <a:normAutofit/>
          </a:bodyPr>
          <a:lstStyle/>
          <a:p>
            <a:pPr>
              <a:buNone/>
            </a:pPr>
            <a:r>
              <a:rPr lang="en-GB" sz="1600" dirty="0" smtClean="0"/>
              <a:t>‘None offhand – small groups were good, </a:t>
            </a:r>
          </a:p>
          <a:p>
            <a:pPr>
              <a:buNone/>
            </a:pPr>
            <a:r>
              <a:rPr lang="en-GB" sz="1600" dirty="0" smtClean="0"/>
              <a:t>especially combined with a class involving </a:t>
            </a:r>
          </a:p>
          <a:p>
            <a:pPr>
              <a:buNone/>
            </a:pPr>
            <a:r>
              <a:rPr lang="en-GB" sz="1600" dirty="0" smtClean="0"/>
              <a:t>everyone’; ‘Perhaps a more efficient methods </a:t>
            </a:r>
          </a:p>
          <a:p>
            <a:pPr>
              <a:buNone/>
            </a:pPr>
            <a:r>
              <a:rPr lang="en-GB" sz="1600" dirty="0" smtClean="0"/>
              <a:t>can  be developed for seeing online </a:t>
            </a:r>
          </a:p>
          <a:p>
            <a:pPr>
              <a:buNone/>
            </a:pPr>
            <a:r>
              <a:rPr lang="en-GB" sz="1600" dirty="0" smtClean="0"/>
              <a:t>comments‘; ’May be slightly smaller groups in </a:t>
            </a:r>
          </a:p>
          <a:p>
            <a:pPr>
              <a:buNone/>
            </a:pPr>
            <a:r>
              <a:rPr lang="en-GB" sz="1600" dirty="0" smtClean="0"/>
              <a:t>Discussions, so we could really focus on </a:t>
            </a:r>
          </a:p>
          <a:p>
            <a:pPr>
              <a:buNone/>
            </a:pPr>
            <a:r>
              <a:rPr lang="en-GB" sz="1600" dirty="0" smtClean="0"/>
              <a:t>perhaps two people’s translation’; ‘I think it </a:t>
            </a:r>
          </a:p>
          <a:p>
            <a:pPr>
              <a:buNone/>
            </a:pPr>
            <a:r>
              <a:rPr lang="en-GB" sz="1600" dirty="0" smtClean="0"/>
              <a:t>worked well in its current structure’; ‘No </a:t>
            </a:r>
          </a:p>
          <a:p>
            <a:pPr>
              <a:buNone/>
            </a:pPr>
            <a:r>
              <a:rPr lang="en-GB" sz="1600" dirty="0" smtClean="0"/>
              <a:t>suggestions, it’s already very good’.</a:t>
            </a:r>
            <a:endParaRPr lang="en-GB" sz="1600" dirty="0"/>
          </a:p>
        </p:txBody>
      </p:sp>
      <p:sp>
        <p:nvSpPr>
          <p:cNvPr id="7" name="Footer Placeholder 6"/>
          <p:cNvSpPr>
            <a:spLocks noGrp="1"/>
          </p:cNvSpPr>
          <p:nvPr>
            <p:ph type="ftr" sz="quarter" idx="11"/>
          </p:nvPr>
        </p:nvSpPr>
        <p:spPr/>
        <p:txBody>
          <a:bodyPr/>
          <a:lstStyle/>
          <a:p>
            <a:r>
              <a:rPr lang="en-GB" dirty="0" smtClean="0"/>
              <a:t>Elena </a:t>
            </a:r>
            <a:r>
              <a:rPr lang="en-GB" dirty="0" err="1" smtClean="0"/>
              <a:t>McNeilly</a:t>
            </a:r>
            <a:endParaRPr lang="en-GB" dirty="0"/>
          </a:p>
        </p:txBody>
      </p:sp>
      <p:pic>
        <p:nvPicPr>
          <p:cNvPr id="8" name="Picture 2" descr="logo-ltr"/>
          <p:cNvPicPr>
            <a:picLocks noChangeAspect="1" noChangeArrowheads="1"/>
          </p:cNvPicPr>
          <p:nvPr/>
        </p:nvPicPr>
        <p:blipFill>
          <a:blip r:embed="rId2" cstate="print"/>
          <a:srcRect/>
          <a:stretch>
            <a:fillRect/>
          </a:stretch>
        </p:blipFill>
        <p:spPr bwMode="auto">
          <a:xfrm>
            <a:off x="6804248" y="42676"/>
            <a:ext cx="1744921" cy="643124"/>
          </a:xfrm>
          <a:prstGeom prst="rect">
            <a:avLst/>
          </a:prstGeom>
          <a:noFill/>
          <a:ln w="9525">
            <a:noFill/>
            <a:miter lim="800000"/>
            <a:headEnd/>
            <a:tailEnd/>
          </a:ln>
        </p:spPr>
      </p:pic>
      <p:pic>
        <p:nvPicPr>
          <p:cNvPr id="9" name="Picture 8"/>
          <p:cNvPicPr>
            <a:picLocks noChangeAspect="1"/>
          </p:cNvPicPr>
          <p:nvPr/>
        </p:nvPicPr>
        <p:blipFill>
          <a:blip r:embed="rId3" cstate="print"/>
          <a:stretch>
            <a:fillRect/>
          </a:stretch>
        </p:blipFill>
        <p:spPr>
          <a:xfrm>
            <a:off x="228600" y="0"/>
            <a:ext cx="6350000" cy="6477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800" dirty="0" smtClean="0"/>
              <a:t/>
            </a:r>
            <a:br>
              <a:rPr lang="en-GB" sz="2800" dirty="0" smtClean="0"/>
            </a:br>
            <a:r>
              <a:rPr lang="en-GB" sz="2800" dirty="0" smtClean="0"/>
              <a:t/>
            </a:r>
            <a:br>
              <a:rPr lang="en-GB" sz="2800" dirty="0" smtClean="0"/>
            </a:br>
            <a:r>
              <a:rPr lang="en-GB" sz="2800" dirty="0" smtClean="0"/>
              <a:t>(Italian) Examples of students’ online </a:t>
            </a:r>
            <a:br>
              <a:rPr lang="en-GB" sz="2800" dirty="0" smtClean="0"/>
            </a:br>
            <a:r>
              <a:rPr lang="en-GB" sz="2800" dirty="0" smtClean="0"/>
              <a:t>discussions</a:t>
            </a:r>
            <a:endParaRPr lang="en-GB" sz="2800" dirty="0"/>
          </a:p>
        </p:txBody>
      </p:sp>
      <p:sp>
        <p:nvSpPr>
          <p:cNvPr id="4" name="Footer Placeholder 3"/>
          <p:cNvSpPr>
            <a:spLocks noGrp="1"/>
          </p:cNvSpPr>
          <p:nvPr>
            <p:ph type="ftr" sz="quarter" idx="11"/>
          </p:nvPr>
        </p:nvSpPr>
        <p:spPr/>
        <p:txBody>
          <a:bodyPr/>
          <a:lstStyle/>
          <a:p>
            <a:r>
              <a:rPr lang="en-GB" dirty="0" smtClean="0"/>
              <a:t>Andrea </a:t>
            </a:r>
            <a:r>
              <a:rPr lang="en-GB" dirty="0" err="1" smtClean="0"/>
              <a:t>Zhok</a:t>
            </a:r>
            <a:endParaRPr lang="en-GB" dirty="0"/>
          </a:p>
        </p:txBody>
      </p:sp>
      <p:pic>
        <p:nvPicPr>
          <p:cNvPr id="5" name="Picture 2" descr="logo-ltr"/>
          <p:cNvPicPr>
            <a:picLocks noChangeAspect="1" noChangeArrowheads="1"/>
          </p:cNvPicPr>
          <p:nvPr/>
        </p:nvPicPr>
        <p:blipFill>
          <a:blip r:embed="rId2" cstate="print"/>
          <a:srcRect/>
          <a:stretch>
            <a:fillRect/>
          </a:stretch>
        </p:blipFill>
        <p:spPr bwMode="auto">
          <a:xfrm>
            <a:off x="7010400" y="228600"/>
            <a:ext cx="1872208" cy="621137"/>
          </a:xfrm>
          <a:prstGeom prst="rect">
            <a:avLst/>
          </a:prstGeom>
          <a:noFill/>
          <a:ln w="9525">
            <a:noFill/>
            <a:miter lim="800000"/>
            <a:headEnd/>
            <a:tailEnd/>
          </a:ln>
        </p:spPr>
      </p:pic>
      <p:pic>
        <p:nvPicPr>
          <p:cNvPr id="6" name="Picture 5"/>
          <p:cNvPicPr>
            <a:picLocks noChangeAspect="1"/>
          </p:cNvPicPr>
          <p:nvPr/>
        </p:nvPicPr>
        <p:blipFill>
          <a:blip r:embed="rId3" cstate="print"/>
          <a:stretch>
            <a:fillRect/>
          </a:stretch>
        </p:blipFill>
        <p:spPr>
          <a:xfrm>
            <a:off x="152400" y="152400"/>
            <a:ext cx="6350000" cy="647700"/>
          </a:xfrm>
          <a:prstGeom prst="rect">
            <a:avLst/>
          </a:prstGeom>
        </p:spPr>
      </p:pic>
      <p:pic>
        <p:nvPicPr>
          <p:cNvPr id="1026" name="Picture 2"/>
          <p:cNvPicPr>
            <a:picLocks noGrp="1" noChangeAspect="1" noChangeArrowheads="1"/>
          </p:cNvPicPr>
          <p:nvPr>
            <p:ph idx="1"/>
          </p:nvPr>
        </p:nvPicPr>
        <p:blipFill>
          <a:blip r:embed="rId4" cstate="print"/>
          <a:srcRect l="17635" t="31295" r="2100" b="16921"/>
          <a:stretch>
            <a:fillRect/>
          </a:stretch>
        </p:blipFill>
        <p:spPr bwMode="auto">
          <a:xfrm>
            <a:off x="611560" y="1628800"/>
            <a:ext cx="8510446" cy="439248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800" dirty="0" smtClean="0"/>
              <a:t/>
            </a:r>
            <a:br>
              <a:rPr lang="en-GB" sz="2800" dirty="0" smtClean="0"/>
            </a:br>
            <a:r>
              <a:rPr lang="en-GB" sz="2800" dirty="0" smtClean="0"/>
              <a:t/>
            </a:r>
            <a:br>
              <a:rPr lang="en-GB" sz="2800" dirty="0" smtClean="0"/>
            </a:br>
            <a:r>
              <a:rPr lang="en-GB" sz="2800" dirty="0" smtClean="0"/>
              <a:t>(Italian) Course evaluation form </a:t>
            </a:r>
            <a:r>
              <a:rPr lang="en-GB" sz="2400" dirty="0" smtClean="0"/>
              <a:t>(continued) </a:t>
            </a:r>
            <a:endParaRPr lang="en-GB" sz="2800" dirty="0"/>
          </a:p>
        </p:txBody>
      </p:sp>
      <p:sp>
        <p:nvSpPr>
          <p:cNvPr id="3" name="Content Placeholder 2"/>
          <p:cNvSpPr>
            <a:spLocks noGrp="1"/>
          </p:cNvSpPr>
          <p:nvPr>
            <p:ph idx="1"/>
          </p:nvPr>
        </p:nvSpPr>
        <p:spPr>
          <a:xfrm>
            <a:off x="457200" y="1676400"/>
            <a:ext cx="8229600" cy="4449763"/>
          </a:xfrm>
        </p:spPr>
        <p:txBody>
          <a:bodyPr>
            <a:normAutofit lnSpcReduction="10000"/>
          </a:bodyPr>
          <a:lstStyle/>
          <a:p>
            <a:pPr>
              <a:buNone/>
            </a:pPr>
            <a:r>
              <a:rPr lang="en-GB" sz="1400" b="1" dirty="0" smtClean="0"/>
              <a:t>What did you enjoy most about this element of the course?</a:t>
            </a:r>
          </a:p>
          <a:p>
            <a:pPr>
              <a:buNone/>
            </a:pPr>
            <a:r>
              <a:rPr lang="en-GB" sz="1400" dirty="0" smtClean="0"/>
              <a:t>"seeing other translation styles"</a:t>
            </a:r>
          </a:p>
          <a:p>
            <a:pPr>
              <a:buNone/>
            </a:pPr>
            <a:r>
              <a:rPr lang="en-GB" sz="1400" dirty="0" smtClean="0"/>
              <a:t>"I could get feedback from people who were in the class, as well as seeing what they had done - which reassured me."</a:t>
            </a:r>
          </a:p>
          <a:p>
            <a:pPr>
              <a:buNone/>
            </a:pPr>
            <a:r>
              <a:rPr lang="en-GB" sz="1400" dirty="0" smtClean="0"/>
              <a:t>"I really enjoyed reading other people's translations and seeing what they thought of mine."</a:t>
            </a:r>
          </a:p>
          <a:p>
            <a:pPr>
              <a:buNone/>
            </a:pPr>
            <a:r>
              <a:rPr lang="en-GB" sz="1400" dirty="0" smtClean="0"/>
              <a:t>"It is very interactive."</a:t>
            </a:r>
          </a:p>
          <a:p>
            <a:pPr>
              <a:buNone/>
            </a:pPr>
            <a:r>
              <a:rPr lang="en-GB" sz="1400" dirty="0" smtClean="0"/>
              <a:t>"Reading what other students thought of my translation and how they thought it could be worded better."</a:t>
            </a:r>
          </a:p>
          <a:p>
            <a:pPr>
              <a:buNone/>
            </a:pPr>
            <a:r>
              <a:rPr lang="en-GB" sz="1400" dirty="0" smtClean="0"/>
              <a:t>"It is a great way of simulating one method of research when it comes to translating."</a:t>
            </a:r>
          </a:p>
          <a:p>
            <a:pPr>
              <a:buNone/>
            </a:pPr>
            <a:r>
              <a:rPr lang="en-GB" sz="1400" dirty="0" smtClean="0"/>
              <a:t>"Getting ideas from other people and discussing options together"</a:t>
            </a:r>
          </a:p>
          <a:p>
            <a:pPr>
              <a:buNone/>
            </a:pPr>
            <a:r>
              <a:rPr lang="en-GB" sz="1400" dirty="0" smtClean="0"/>
              <a:t>"I would prefer to have translations marked by the tutor but it was useful to see which areas other people struggled with and see their suggestions for improvement."</a:t>
            </a:r>
          </a:p>
          <a:p>
            <a:pPr>
              <a:buNone/>
            </a:pPr>
            <a:r>
              <a:rPr lang="en-GB" sz="1400" dirty="0" smtClean="0"/>
              <a:t>"Oral lessons"</a:t>
            </a:r>
          </a:p>
          <a:p>
            <a:pPr>
              <a:buNone/>
            </a:pPr>
            <a:r>
              <a:rPr lang="en-GB" sz="1400" dirty="0" smtClean="0"/>
              <a:t>"It was a good way to see how my translation compared to other peoples which was really helpful to see how many different ways you can translate the same sentence for example."</a:t>
            </a:r>
          </a:p>
          <a:p>
            <a:pPr>
              <a:buNone/>
            </a:pPr>
            <a:r>
              <a:rPr lang="en-GB" sz="1400" dirty="0" smtClean="0"/>
              <a:t>"it is good reading other people's translations"</a:t>
            </a:r>
          </a:p>
          <a:p>
            <a:pPr>
              <a:buNone/>
            </a:pPr>
            <a:r>
              <a:rPr lang="en-GB" sz="1400" dirty="0" smtClean="0"/>
              <a:t>"Allows you to see others' work and really gain a different viewpoint on a task"</a:t>
            </a:r>
          </a:p>
          <a:p>
            <a:pPr>
              <a:buNone/>
            </a:pPr>
            <a:r>
              <a:rPr lang="en-GB" sz="1400" dirty="0" smtClean="0"/>
              <a:t>"Encouragement from peers and finding the same difficulties as them and seeing each others ways of approaching them."</a:t>
            </a:r>
          </a:p>
          <a:p>
            <a:endParaRPr lang="en-GB" sz="1400" dirty="0"/>
          </a:p>
        </p:txBody>
      </p:sp>
      <p:sp>
        <p:nvSpPr>
          <p:cNvPr id="4" name="Footer Placeholder 3"/>
          <p:cNvSpPr>
            <a:spLocks noGrp="1"/>
          </p:cNvSpPr>
          <p:nvPr>
            <p:ph type="ftr" sz="quarter" idx="11"/>
          </p:nvPr>
        </p:nvSpPr>
        <p:spPr/>
        <p:txBody>
          <a:bodyPr/>
          <a:lstStyle/>
          <a:p>
            <a:r>
              <a:rPr lang="en-GB" dirty="0" smtClean="0"/>
              <a:t>Andrea </a:t>
            </a:r>
            <a:r>
              <a:rPr lang="en-GB" dirty="0" err="1" smtClean="0"/>
              <a:t>Zhok</a:t>
            </a:r>
            <a:endParaRPr lang="en-GB" dirty="0"/>
          </a:p>
        </p:txBody>
      </p:sp>
      <p:pic>
        <p:nvPicPr>
          <p:cNvPr id="5" name="Picture 2" descr="logo-ltr"/>
          <p:cNvPicPr>
            <a:picLocks noChangeAspect="1" noChangeArrowheads="1"/>
          </p:cNvPicPr>
          <p:nvPr/>
        </p:nvPicPr>
        <p:blipFill>
          <a:blip r:embed="rId2" cstate="print"/>
          <a:srcRect/>
          <a:stretch>
            <a:fillRect/>
          </a:stretch>
        </p:blipFill>
        <p:spPr bwMode="auto">
          <a:xfrm>
            <a:off x="7010400" y="228600"/>
            <a:ext cx="1872208" cy="621137"/>
          </a:xfrm>
          <a:prstGeom prst="rect">
            <a:avLst/>
          </a:prstGeom>
          <a:noFill/>
          <a:ln w="9525">
            <a:noFill/>
            <a:miter lim="800000"/>
            <a:headEnd/>
            <a:tailEnd/>
          </a:ln>
        </p:spPr>
      </p:pic>
      <p:pic>
        <p:nvPicPr>
          <p:cNvPr id="6" name="Picture 5"/>
          <p:cNvPicPr>
            <a:picLocks noChangeAspect="1"/>
          </p:cNvPicPr>
          <p:nvPr/>
        </p:nvPicPr>
        <p:blipFill>
          <a:blip r:embed="rId3" cstate="print"/>
          <a:stretch>
            <a:fillRect/>
          </a:stretch>
        </p:blipFill>
        <p:spPr>
          <a:xfrm>
            <a:off x="152400" y="152400"/>
            <a:ext cx="6350000" cy="6477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800" dirty="0" smtClean="0"/>
              <a:t/>
            </a:r>
            <a:br>
              <a:rPr lang="en-GB" sz="2800" dirty="0" smtClean="0"/>
            </a:br>
            <a:r>
              <a:rPr lang="en-GB" sz="2800" dirty="0" smtClean="0"/>
              <a:t/>
            </a:r>
            <a:br>
              <a:rPr lang="en-GB" sz="2800" dirty="0" smtClean="0"/>
            </a:br>
            <a:r>
              <a:rPr lang="en-GB" sz="2800" dirty="0" smtClean="0"/>
              <a:t>(Italian) Course evaluation form </a:t>
            </a:r>
            <a:r>
              <a:rPr lang="en-GB" sz="2400" dirty="0" smtClean="0"/>
              <a:t>(continued) </a:t>
            </a:r>
            <a:endParaRPr lang="en-GB" sz="2800" dirty="0"/>
          </a:p>
        </p:txBody>
      </p:sp>
      <p:sp>
        <p:nvSpPr>
          <p:cNvPr id="3" name="Content Placeholder 2"/>
          <p:cNvSpPr>
            <a:spLocks noGrp="1"/>
          </p:cNvSpPr>
          <p:nvPr>
            <p:ph idx="1"/>
          </p:nvPr>
        </p:nvSpPr>
        <p:spPr>
          <a:xfrm>
            <a:off x="457200" y="1676400"/>
            <a:ext cx="8229600" cy="4449763"/>
          </a:xfrm>
        </p:spPr>
        <p:txBody>
          <a:bodyPr>
            <a:normAutofit fontScale="92500" lnSpcReduction="10000"/>
          </a:bodyPr>
          <a:lstStyle/>
          <a:p>
            <a:pPr>
              <a:buNone/>
            </a:pPr>
            <a:r>
              <a:rPr lang="en-GB" sz="1400" b="1" dirty="0" smtClean="0"/>
              <a:t>How would you describe the quality of INTERACTION between YOU and your TUTOR as offered by the online forum facility, compared to classroom only?</a:t>
            </a:r>
            <a:endParaRPr lang="en-GB" sz="1400" dirty="0" smtClean="0"/>
          </a:p>
          <a:p>
            <a:r>
              <a:rPr lang="en-GB" sz="1400" dirty="0" smtClean="0"/>
              <a:t>"I don't think there was any direct communication."</a:t>
            </a:r>
          </a:p>
          <a:p>
            <a:r>
              <a:rPr lang="en-GB" sz="1400" dirty="0" smtClean="0"/>
              <a:t>"Good, but regarding the tutor it is better when the feedback is more personal. What the system really seems to offer is that which classes do not, that is to say feedback from other students."</a:t>
            </a:r>
          </a:p>
          <a:p>
            <a:r>
              <a:rPr lang="en-GB" sz="1400" dirty="0" smtClean="0"/>
              <a:t>"It seems to me to be more about interaction between classmates but tutor advice was useful."</a:t>
            </a:r>
          </a:p>
          <a:p>
            <a:r>
              <a:rPr lang="en-GB" sz="1400" dirty="0" smtClean="0"/>
              <a:t>"The teacher often doesn't read all of the pieces of work so I am not sure it is as beneficial in this respect."</a:t>
            </a:r>
          </a:p>
          <a:p>
            <a:r>
              <a:rPr lang="en-GB" sz="1400" dirty="0" smtClean="0"/>
              <a:t>"It was not evident. I found that the online forum was good student-student, but lacked tutor influence, which is needed to get a mark and to see progress in your work."</a:t>
            </a:r>
          </a:p>
          <a:p>
            <a:r>
              <a:rPr lang="en-GB" sz="1400" dirty="0" smtClean="0"/>
              <a:t>"It was more personal in that if you posted about a particular translating issue, my tutor would make suggestions.  I also received positive feedback."</a:t>
            </a:r>
          </a:p>
          <a:p>
            <a:r>
              <a:rPr lang="en-GB" sz="1400" dirty="0" smtClean="0"/>
              <a:t>"Good but could do with a lesson afterwards to talk through everything, and would be good to get marked so that I know where I am in terms of grades."</a:t>
            </a:r>
          </a:p>
          <a:p>
            <a:r>
              <a:rPr lang="en-GB" sz="1400" dirty="0" smtClean="0"/>
              <a:t>"Lower."</a:t>
            </a:r>
          </a:p>
          <a:p>
            <a:r>
              <a:rPr lang="en-GB" sz="1400" dirty="0" smtClean="0"/>
              <a:t>"Would prefer if teacher also gave opinion of work that has been posted online."</a:t>
            </a:r>
          </a:p>
          <a:p>
            <a:r>
              <a:rPr lang="en-GB" sz="1400" dirty="0" smtClean="0"/>
              <a:t>"I thought the interaction between me and my tutor was good because it meant I could get feedback without the hassle of emailing and arranging consultation times."</a:t>
            </a:r>
          </a:p>
          <a:p>
            <a:r>
              <a:rPr lang="en-GB" sz="1400" dirty="0" smtClean="0"/>
              <a:t>"very good"</a:t>
            </a:r>
          </a:p>
          <a:p>
            <a:r>
              <a:rPr lang="en-GB" sz="1400" dirty="0" smtClean="0"/>
              <a:t>"not as good as class, but personally, I think it serves the purpose very well."</a:t>
            </a:r>
          </a:p>
          <a:p>
            <a:r>
              <a:rPr lang="en-GB" sz="1400" dirty="0" smtClean="0"/>
              <a:t>"Perhaps more interaction in class but learning from your peers is easier and were all intelligent enough to know when something reads better than our own!"</a:t>
            </a:r>
            <a:endParaRPr lang="en-GB" sz="1400" dirty="0"/>
          </a:p>
        </p:txBody>
      </p:sp>
      <p:sp>
        <p:nvSpPr>
          <p:cNvPr id="4" name="Footer Placeholder 3"/>
          <p:cNvSpPr>
            <a:spLocks noGrp="1"/>
          </p:cNvSpPr>
          <p:nvPr>
            <p:ph type="ftr" sz="quarter" idx="11"/>
          </p:nvPr>
        </p:nvSpPr>
        <p:spPr/>
        <p:txBody>
          <a:bodyPr/>
          <a:lstStyle/>
          <a:p>
            <a:endParaRPr lang="it-IT" dirty="0" smtClean="0"/>
          </a:p>
          <a:p>
            <a:r>
              <a:rPr lang="it-IT" dirty="0" smtClean="0"/>
              <a:t>Andrea Zhok</a:t>
            </a:r>
            <a:endParaRPr lang="en-GB" dirty="0"/>
          </a:p>
        </p:txBody>
      </p:sp>
      <p:pic>
        <p:nvPicPr>
          <p:cNvPr id="5" name="Picture 2" descr="logo-ltr"/>
          <p:cNvPicPr>
            <a:picLocks noChangeAspect="1" noChangeArrowheads="1"/>
          </p:cNvPicPr>
          <p:nvPr/>
        </p:nvPicPr>
        <p:blipFill>
          <a:blip r:embed="rId2" cstate="print"/>
          <a:srcRect/>
          <a:stretch>
            <a:fillRect/>
          </a:stretch>
        </p:blipFill>
        <p:spPr bwMode="auto">
          <a:xfrm>
            <a:off x="7010400" y="228600"/>
            <a:ext cx="1872208" cy="621137"/>
          </a:xfrm>
          <a:prstGeom prst="rect">
            <a:avLst/>
          </a:prstGeom>
          <a:noFill/>
          <a:ln w="9525">
            <a:noFill/>
            <a:miter lim="800000"/>
            <a:headEnd/>
            <a:tailEnd/>
          </a:ln>
        </p:spPr>
      </p:pic>
      <p:pic>
        <p:nvPicPr>
          <p:cNvPr id="6" name="Picture 5"/>
          <p:cNvPicPr>
            <a:picLocks noChangeAspect="1"/>
          </p:cNvPicPr>
          <p:nvPr/>
        </p:nvPicPr>
        <p:blipFill>
          <a:blip r:embed="rId3" cstate="print"/>
          <a:stretch>
            <a:fillRect/>
          </a:stretch>
        </p:blipFill>
        <p:spPr>
          <a:xfrm>
            <a:off x="152400" y="152400"/>
            <a:ext cx="6350000" cy="6477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800" dirty="0" smtClean="0"/>
              <a:t/>
            </a:r>
            <a:br>
              <a:rPr lang="en-GB" sz="2800" dirty="0" smtClean="0"/>
            </a:br>
            <a:r>
              <a:rPr lang="en-GB" sz="2800" dirty="0" smtClean="0"/>
              <a:t/>
            </a:r>
            <a:br>
              <a:rPr lang="en-GB" sz="2800" dirty="0" smtClean="0"/>
            </a:br>
            <a:r>
              <a:rPr lang="en-GB" sz="2800" dirty="0" smtClean="0"/>
              <a:t>(Italian) Course evaluation form</a:t>
            </a:r>
            <a:r>
              <a:rPr lang="en-GB" sz="2400" dirty="0" smtClean="0"/>
              <a:t> (continued)</a:t>
            </a:r>
            <a:endParaRPr lang="en-GB" sz="2800" dirty="0"/>
          </a:p>
        </p:txBody>
      </p:sp>
      <p:sp>
        <p:nvSpPr>
          <p:cNvPr id="3" name="Content Placeholder 2"/>
          <p:cNvSpPr>
            <a:spLocks noGrp="1"/>
          </p:cNvSpPr>
          <p:nvPr>
            <p:ph idx="1"/>
          </p:nvPr>
        </p:nvSpPr>
        <p:spPr>
          <a:xfrm>
            <a:off x="457200" y="1676400"/>
            <a:ext cx="8229600" cy="4449763"/>
          </a:xfrm>
        </p:spPr>
        <p:txBody>
          <a:bodyPr>
            <a:normAutofit fontScale="92500" lnSpcReduction="10000"/>
          </a:bodyPr>
          <a:lstStyle/>
          <a:p>
            <a:pPr>
              <a:buNone/>
            </a:pPr>
            <a:r>
              <a:rPr lang="en-GB" sz="1400" b="1" dirty="0" smtClean="0"/>
              <a:t>Can you please mention any DISADVANTAGES of this approach, compared to classroom-based only?</a:t>
            </a:r>
            <a:endParaRPr lang="en-GB" sz="1400" dirty="0" smtClean="0"/>
          </a:p>
          <a:p>
            <a:r>
              <a:rPr lang="en-GB" sz="1400" dirty="0" smtClean="0"/>
              <a:t>"It's easy to forget to do it."</a:t>
            </a:r>
          </a:p>
          <a:p>
            <a:r>
              <a:rPr lang="en-GB" sz="1400" dirty="0" smtClean="0"/>
              <a:t>"As it is not directly marked by the tutor, some (or many) may not be motivated enough to do the work. Perhaps this could be solved by making the system (which works when people participate) obligatory - without demanding too much web-time either."</a:t>
            </a:r>
          </a:p>
          <a:p>
            <a:r>
              <a:rPr lang="en-GB" sz="1400" dirty="0" smtClean="0"/>
              <a:t>"Not everyone uses it and so the tutor has to ensure people contribute."</a:t>
            </a:r>
          </a:p>
          <a:p>
            <a:r>
              <a:rPr lang="en-GB" sz="1400" dirty="0" smtClean="0"/>
              <a:t>"Not everybody gets involved"</a:t>
            </a:r>
          </a:p>
          <a:p>
            <a:r>
              <a:rPr lang="en-GB" sz="1400" dirty="0" smtClean="0"/>
              <a:t>"Only a few people did it, and it would be nice to also get a translation marked by the tutor to see how best to improve and with a mark."</a:t>
            </a:r>
          </a:p>
          <a:p>
            <a:r>
              <a:rPr lang="en-GB" sz="1400" dirty="0" smtClean="0"/>
              <a:t>"People were too self conscious and would post anonymously. I would have found it much more enjoyable if I knew who's work I was commenting on or who was helping me.  We all make mistakes!"</a:t>
            </a:r>
          </a:p>
          <a:p>
            <a:r>
              <a:rPr lang="en-GB" sz="1400" dirty="0" smtClean="0"/>
              <a:t>"We don't get our individual ones marked"</a:t>
            </a:r>
          </a:p>
          <a:p>
            <a:r>
              <a:rPr lang="en-GB" sz="1400" dirty="0" smtClean="0"/>
              <a:t>"It is quite time consuming as it involves checking and adding to the discussion regularly. You don't ever feel as though you have completely finished the homework translation."</a:t>
            </a:r>
          </a:p>
          <a:p>
            <a:r>
              <a:rPr lang="en-GB" sz="1400" dirty="0" smtClean="0"/>
              <a:t>"Easier to forget than doing homework! Sometimes it is a bit difficult to use the threaded discussion, and hard to know whether you've posted in the right place."</a:t>
            </a:r>
          </a:p>
          <a:p>
            <a:r>
              <a:rPr lang="en-GB" sz="1400" dirty="0" smtClean="0"/>
              <a:t>"Sometimes comments are too long so it involves more reading than if you were comparing notes in a classroom."</a:t>
            </a:r>
          </a:p>
          <a:p>
            <a:r>
              <a:rPr lang="en-GB" sz="1400" dirty="0" smtClean="0"/>
              <a:t>"sometimes easy to forget to do it."</a:t>
            </a:r>
          </a:p>
          <a:p>
            <a:r>
              <a:rPr lang="en-GB" sz="1400" dirty="0" smtClean="0"/>
              <a:t>"NONE"</a:t>
            </a:r>
          </a:p>
          <a:p>
            <a:r>
              <a:rPr lang="en-GB" sz="1400" dirty="0" smtClean="0"/>
              <a:t>"Can be a tendency to feel aggrieved when a friend finds a lot wrong but most students sensible enough to be sensitive."</a:t>
            </a:r>
          </a:p>
          <a:p>
            <a:endParaRPr lang="en-GB" sz="1400" dirty="0"/>
          </a:p>
        </p:txBody>
      </p:sp>
      <p:sp>
        <p:nvSpPr>
          <p:cNvPr id="4" name="Footer Placeholder 3"/>
          <p:cNvSpPr>
            <a:spLocks noGrp="1"/>
          </p:cNvSpPr>
          <p:nvPr>
            <p:ph type="ftr" sz="quarter" idx="11"/>
          </p:nvPr>
        </p:nvSpPr>
        <p:spPr/>
        <p:txBody>
          <a:bodyPr/>
          <a:lstStyle/>
          <a:p>
            <a:r>
              <a:rPr lang="en-GB" dirty="0" smtClean="0"/>
              <a:t>Andrea </a:t>
            </a:r>
            <a:r>
              <a:rPr lang="en-GB" dirty="0" err="1" smtClean="0"/>
              <a:t>Zhok</a:t>
            </a:r>
            <a:endParaRPr lang="en-GB" dirty="0"/>
          </a:p>
        </p:txBody>
      </p:sp>
      <p:pic>
        <p:nvPicPr>
          <p:cNvPr id="5" name="Picture 2" descr="logo-ltr"/>
          <p:cNvPicPr>
            <a:picLocks noChangeAspect="1" noChangeArrowheads="1"/>
          </p:cNvPicPr>
          <p:nvPr/>
        </p:nvPicPr>
        <p:blipFill>
          <a:blip r:embed="rId2" cstate="print"/>
          <a:srcRect/>
          <a:stretch>
            <a:fillRect/>
          </a:stretch>
        </p:blipFill>
        <p:spPr bwMode="auto">
          <a:xfrm>
            <a:off x="7010400" y="228600"/>
            <a:ext cx="1872208" cy="621137"/>
          </a:xfrm>
          <a:prstGeom prst="rect">
            <a:avLst/>
          </a:prstGeom>
          <a:noFill/>
          <a:ln w="9525">
            <a:noFill/>
            <a:miter lim="800000"/>
            <a:headEnd/>
            <a:tailEnd/>
          </a:ln>
        </p:spPr>
      </p:pic>
      <p:pic>
        <p:nvPicPr>
          <p:cNvPr id="6" name="Picture 5"/>
          <p:cNvPicPr>
            <a:picLocks noChangeAspect="1"/>
          </p:cNvPicPr>
          <p:nvPr/>
        </p:nvPicPr>
        <p:blipFill>
          <a:blip r:embed="rId3" cstate="print"/>
          <a:stretch>
            <a:fillRect/>
          </a:stretch>
        </p:blipFill>
        <p:spPr>
          <a:xfrm>
            <a:off x="152400" y="152400"/>
            <a:ext cx="6350000" cy="6477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800" dirty="0" smtClean="0"/>
              <a:t/>
            </a:r>
            <a:br>
              <a:rPr lang="en-GB" sz="2800" dirty="0" smtClean="0"/>
            </a:br>
            <a:r>
              <a:rPr lang="en-GB" sz="2800" dirty="0" smtClean="0"/>
              <a:t/>
            </a:r>
            <a:br>
              <a:rPr lang="en-GB" sz="2800" dirty="0" smtClean="0"/>
            </a:br>
            <a:r>
              <a:rPr lang="en-GB" sz="2800" dirty="0" smtClean="0"/>
              <a:t>(Italian) Course evaluation form</a:t>
            </a:r>
            <a:r>
              <a:rPr lang="en-GB" sz="2400" dirty="0" smtClean="0"/>
              <a:t> (continued)</a:t>
            </a:r>
            <a:endParaRPr lang="en-GB" sz="2800" dirty="0"/>
          </a:p>
        </p:txBody>
      </p:sp>
      <p:sp>
        <p:nvSpPr>
          <p:cNvPr id="3" name="Content Placeholder 2"/>
          <p:cNvSpPr>
            <a:spLocks noGrp="1"/>
          </p:cNvSpPr>
          <p:nvPr>
            <p:ph idx="1"/>
          </p:nvPr>
        </p:nvSpPr>
        <p:spPr>
          <a:xfrm>
            <a:off x="457200" y="1676400"/>
            <a:ext cx="8229600" cy="4449763"/>
          </a:xfrm>
        </p:spPr>
        <p:txBody>
          <a:bodyPr>
            <a:normAutofit fontScale="92500"/>
          </a:bodyPr>
          <a:lstStyle/>
          <a:p>
            <a:pPr>
              <a:buNone/>
            </a:pPr>
            <a:r>
              <a:rPr lang="en-GB" sz="1400" b="1" dirty="0" smtClean="0"/>
              <a:t>Can you please mention any ADVANTAGES of this approach, compared to classroom-based only?</a:t>
            </a:r>
          </a:p>
          <a:p>
            <a:pPr>
              <a:buNone/>
            </a:pPr>
            <a:r>
              <a:rPr lang="en-GB" sz="1400" dirty="0" smtClean="0"/>
              <a:t>"You  can see how other people of your language ability cope with the same problems"</a:t>
            </a:r>
          </a:p>
          <a:p>
            <a:pPr>
              <a:buNone/>
            </a:pPr>
            <a:r>
              <a:rPr lang="en-GB" sz="1400" dirty="0" smtClean="0"/>
              <a:t>"We get comments and views we might not get from the tutor;  We see others' work (not face-to-face, which is less </a:t>
            </a:r>
            <a:r>
              <a:rPr lang="en-GB" sz="1400" dirty="0" smtClean="0"/>
              <a:t>embarrassing</a:t>
            </a:r>
            <a:r>
              <a:rPr lang="en-GB" sz="1400" dirty="0" smtClean="0"/>
              <a:t>), and thus the alternatives to our own work, e.g. how we could have improved our work, or indeed where we could have made mistakes."</a:t>
            </a:r>
          </a:p>
          <a:p>
            <a:pPr>
              <a:buNone/>
            </a:pPr>
            <a:r>
              <a:rPr lang="en-GB" sz="1400" dirty="0" smtClean="0"/>
              <a:t>"It's a good way to compare your work to other's."</a:t>
            </a:r>
          </a:p>
          <a:p>
            <a:pPr>
              <a:buNone/>
            </a:pPr>
            <a:r>
              <a:rPr lang="en-GB" sz="1400" dirty="0" smtClean="0"/>
              <a:t>"Other students work can be inspiring. It helps to be more reflective on my own work."</a:t>
            </a:r>
          </a:p>
          <a:p>
            <a:pPr>
              <a:buNone/>
            </a:pPr>
            <a:r>
              <a:rPr lang="en-GB" sz="1400" dirty="0" smtClean="0"/>
              <a:t>"You're able to see other translations and not just your own, which gives you a different look on </a:t>
            </a:r>
            <a:r>
              <a:rPr lang="en-GB" sz="1400" dirty="0" err="1" smtClean="0"/>
              <a:t>vocab</a:t>
            </a:r>
            <a:r>
              <a:rPr lang="en-GB" sz="1400" dirty="0" smtClean="0"/>
              <a:t> </a:t>
            </a:r>
            <a:r>
              <a:rPr lang="en-GB" sz="1400" dirty="0" smtClean="0"/>
              <a:t>and phrases and word order which you normally wouldn't consider."</a:t>
            </a:r>
          </a:p>
          <a:p>
            <a:pPr>
              <a:buNone/>
            </a:pPr>
            <a:r>
              <a:rPr lang="en-GB" sz="1400" dirty="0" smtClean="0"/>
              <a:t>"It gives you the opportunity to suggest your ideas since translating can be quite a creative activity."</a:t>
            </a:r>
          </a:p>
          <a:p>
            <a:pPr>
              <a:buNone/>
            </a:pPr>
            <a:r>
              <a:rPr lang="en-GB" sz="1400" dirty="0" smtClean="0"/>
              <a:t>"It's a good tool to compare your work with other peoples' and see how you can exchange ideas, and improves your approach to looking at translation"</a:t>
            </a:r>
          </a:p>
          <a:p>
            <a:pPr>
              <a:buNone/>
            </a:pPr>
            <a:r>
              <a:rPr lang="en-GB" sz="1400" dirty="0" smtClean="0"/>
              <a:t>"People are less worried about speaking up and making mistakes as you can post anonymously."</a:t>
            </a:r>
          </a:p>
          <a:p>
            <a:pPr>
              <a:buNone/>
            </a:pPr>
            <a:r>
              <a:rPr lang="en-GB" sz="1400" dirty="0" smtClean="0"/>
              <a:t>"Good because it teaches us to give critical, but constructive criticism."</a:t>
            </a:r>
          </a:p>
          <a:p>
            <a:pPr>
              <a:buNone/>
            </a:pPr>
            <a:r>
              <a:rPr lang="en-GB" sz="1400" dirty="0" smtClean="0"/>
              <a:t>"Its easier to compare with more people, rather than just who your sat next to in class."</a:t>
            </a:r>
          </a:p>
          <a:p>
            <a:pPr>
              <a:buNone/>
            </a:pPr>
            <a:r>
              <a:rPr lang="en-GB" sz="1400" dirty="0" smtClean="0"/>
              <a:t>"something different. interactive"</a:t>
            </a:r>
          </a:p>
          <a:p>
            <a:pPr>
              <a:buNone/>
            </a:pPr>
            <a:r>
              <a:rPr lang="en-GB" sz="1400" dirty="0" smtClean="0"/>
              <a:t>"Allows students who are less confident to post their views and ideas anonymously. Saves limited class time which should be spent engaging with problems which are best solved with face to face contact with the teacher"</a:t>
            </a:r>
          </a:p>
          <a:p>
            <a:pPr>
              <a:buNone/>
            </a:pPr>
            <a:r>
              <a:rPr lang="en-GB" sz="1400" dirty="0" smtClean="0"/>
              <a:t>"Less pressure, more of a team effort."</a:t>
            </a:r>
          </a:p>
          <a:p>
            <a:pPr>
              <a:buNone/>
            </a:pPr>
            <a:endParaRPr lang="en-GB" sz="1400" dirty="0" smtClean="0"/>
          </a:p>
          <a:p>
            <a:endParaRPr lang="en-GB" sz="1400" dirty="0"/>
          </a:p>
        </p:txBody>
      </p:sp>
      <p:sp>
        <p:nvSpPr>
          <p:cNvPr id="4" name="Footer Placeholder 3"/>
          <p:cNvSpPr>
            <a:spLocks noGrp="1"/>
          </p:cNvSpPr>
          <p:nvPr>
            <p:ph type="ftr" sz="quarter" idx="11"/>
          </p:nvPr>
        </p:nvSpPr>
        <p:spPr/>
        <p:txBody>
          <a:bodyPr/>
          <a:lstStyle/>
          <a:p>
            <a:r>
              <a:rPr lang="en-GB" dirty="0" smtClean="0"/>
              <a:t>Andrea </a:t>
            </a:r>
            <a:r>
              <a:rPr lang="en-GB" dirty="0" err="1" smtClean="0"/>
              <a:t>Zhok</a:t>
            </a:r>
            <a:endParaRPr lang="en-GB" dirty="0"/>
          </a:p>
        </p:txBody>
      </p:sp>
      <p:pic>
        <p:nvPicPr>
          <p:cNvPr id="5" name="Picture 2" descr="logo-ltr"/>
          <p:cNvPicPr>
            <a:picLocks noChangeAspect="1" noChangeArrowheads="1"/>
          </p:cNvPicPr>
          <p:nvPr/>
        </p:nvPicPr>
        <p:blipFill>
          <a:blip r:embed="rId2" cstate="print"/>
          <a:srcRect/>
          <a:stretch>
            <a:fillRect/>
          </a:stretch>
        </p:blipFill>
        <p:spPr bwMode="auto">
          <a:xfrm>
            <a:off x="7010400" y="228600"/>
            <a:ext cx="1872208" cy="621137"/>
          </a:xfrm>
          <a:prstGeom prst="rect">
            <a:avLst/>
          </a:prstGeom>
          <a:noFill/>
          <a:ln w="9525">
            <a:noFill/>
            <a:miter lim="800000"/>
            <a:headEnd/>
            <a:tailEnd/>
          </a:ln>
        </p:spPr>
      </p:pic>
      <p:pic>
        <p:nvPicPr>
          <p:cNvPr id="6" name="Picture 5"/>
          <p:cNvPicPr>
            <a:picLocks noChangeAspect="1"/>
          </p:cNvPicPr>
          <p:nvPr/>
        </p:nvPicPr>
        <p:blipFill>
          <a:blip r:embed="rId3" cstate="print"/>
          <a:stretch>
            <a:fillRect/>
          </a:stretch>
        </p:blipFill>
        <p:spPr>
          <a:xfrm>
            <a:off x="152400" y="152400"/>
            <a:ext cx="6350000" cy="6477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2124</TotalTime>
  <Words>2107</Words>
  <Application>Microsoft Office PowerPoint</Application>
  <PresentationFormat>On-screen Show (4:3)</PresentationFormat>
  <Paragraphs>160</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(Russian) Examples of students’ online  discussions with  elements of constructive feedback</vt:lpstr>
      <vt:lpstr>  (Russian) Examples of e-moderating and  Elena’s guidance on Blackboard</vt:lpstr>
      <vt:lpstr>  (Russian) Course evaluation form   </vt:lpstr>
      <vt:lpstr>  (Russian) Course evaluation form (continued)  </vt:lpstr>
      <vt:lpstr>  (Italian) Examples of students’ online  discussions</vt:lpstr>
      <vt:lpstr>  (Italian) Course evaluation form (continued) </vt:lpstr>
      <vt:lpstr>  (Italian) Course evaluation form (continued) </vt:lpstr>
      <vt:lpstr>  (Italian) Course evaluation form (continued)</vt:lpstr>
      <vt:lpstr>  (Italian) Course evaluation form (continued)</vt:lpstr>
      <vt:lpstr>  (Italian) Course evaluation form (continued)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Online Discussion Board for Translation - An Undergraduate MFL Perspective for the Study of Italian and Russian</dc:title>
  <dc:creator>user1</dc:creator>
  <cp:lastModifiedBy>itxaz</cp:lastModifiedBy>
  <cp:revision>99</cp:revision>
  <dcterms:created xsi:type="dcterms:W3CDTF">2012-01-24T09:19:34Z</dcterms:created>
  <dcterms:modified xsi:type="dcterms:W3CDTF">2012-02-06T13:58:16Z</dcterms:modified>
</cp:coreProperties>
</file>